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dp" ContentType="image/vnd.ms-photo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Default Extension="gif" ContentType="image/gif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3"/>
  </p:notesMasterIdLst>
  <p:sldIdLst>
    <p:sldId id="278" r:id="rId2"/>
    <p:sldId id="279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EE69D-554E-4D32-A477-48A7C692F9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A2CAB7-9537-4E1A-8C4D-79D8E24EF70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Объективные</a:t>
          </a:r>
          <a:endParaRPr lang="ru-RU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67D404-EC5C-4241-92CF-53BEF3EF1274}" type="parTrans" cxnId="{9903B9A8-E96A-4582-BE29-167BBCE30708}">
      <dgm:prSet/>
      <dgm:spPr/>
      <dgm:t>
        <a:bodyPr/>
        <a:lstStyle/>
        <a:p>
          <a:endParaRPr lang="ru-RU"/>
        </a:p>
      </dgm:t>
    </dgm:pt>
    <dgm:pt modelId="{F5E6E20F-26D0-466C-BA7D-295932F7E37B}" type="sibTrans" cxnId="{9903B9A8-E96A-4582-BE29-167BBCE30708}">
      <dgm:prSet/>
      <dgm:spPr/>
      <dgm:t>
        <a:bodyPr/>
        <a:lstStyle/>
        <a:p>
          <a:endParaRPr lang="ru-RU"/>
        </a:p>
      </dgm:t>
    </dgm:pt>
    <dgm:pt modelId="{7E4BC9BD-3DD9-4A1B-90F1-3E6BBFF91AC1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связанные с закономерностями и особенностями мирового экономического развития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02CF9D6B-6C2B-4712-B269-A0C5D2903D60}" type="parTrans" cxnId="{07252A60-E901-4B4A-A0A1-AEE69C1A5204}">
      <dgm:prSet/>
      <dgm:spPr/>
      <dgm:t>
        <a:bodyPr/>
        <a:lstStyle/>
        <a:p>
          <a:endParaRPr lang="ru-RU"/>
        </a:p>
      </dgm:t>
    </dgm:pt>
    <dgm:pt modelId="{ABB5268F-20F7-4E6E-A202-7848FE8FDE61}" type="sibTrans" cxnId="{07252A60-E901-4B4A-A0A1-AEE69C1A5204}">
      <dgm:prSet/>
      <dgm:spPr/>
      <dgm:t>
        <a:bodyPr/>
        <a:lstStyle/>
        <a:p>
          <a:endParaRPr lang="ru-RU"/>
        </a:p>
      </dgm:t>
    </dgm:pt>
    <dgm:pt modelId="{8563D4B7-FE62-4E65-8ABE-51A83AF7629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effectLst>
          <a:innerShdw blurRad="114300">
            <a:prstClr val="black"/>
          </a:innerShdw>
        </a:effectLst>
      </dgm:spPr>
      <dgm:t>
        <a:bodyPr/>
        <a:lstStyle/>
        <a:p>
          <a:r>
            <a: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Субъективные</a:t>
          </a:r>
          <a:endParaRPr lang="ru-RU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828316-C296-4200-A0F3-E5B79526BEF7}" type="parTrans" cxnId="{5F83D709-EEF3-4975-85A0-0423F95C6BD9}">
      <dgm:prSet/>
      <dgm:spPr/>
      <dgm:t>
        <a:bodyPr/>
        <a:lstStyle/>
        <a:p>
          <a:endParaRPr lang="ru-RU"/>
        </a:p>
      </dgm:t>
    </dgm:pt>
    <dgm:pt modelId="{A3987468-7668-4D73-A866-3FCE3AA966B6}" type="sibTrans" cxnId="{5F83D709-EEF3-4975-85A0-0423F95C6BD9}">
      <dgm:prSet/>
      <dgm:spPr/>
      <dgm:t>
        <a:bodyPr/>
        <a:lstStyle/>
        <a:p>
          <a:endParaRPr lang="ru-RU"/>
        </a:p>
      </dgm:t>
    </dgm:pt>
    <dgm:pt modelId="{72F535B5-0655-4673-8372-70BF0342B453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связанные с особенностями ведения бизнеса в той или иной стране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FA89138C-0EF0-4DBE-9A6A-321DA350F776}" type="parTrans" cxnId="{0ACC92A5-DF49-4CA3-BC95-011636773AE0}">
      <dgm:prSet/>
      <dgm:spPr/>
      <dgm:t>
        <a:bodyPr/>
        <a:lstStyle/>
        <a:p>
          <a:endParaRPr lang="ru-RU"/>
        </a:p>
      </dgm:t>
    </dgm:pt>
    <dgm:pt modelId="{7112755F-879E-4792-AF1E-F218EC1EFD78}" type="sibTrans" cxnId="{0ACC92A5-DF49-4CA3-BC95-011636773AE0}">
      <dgm:prSet/>
      <dgm:spPr/>
      <dgm:t>
        <a:bodyPr/>
        <a:lstStyle/>
        <a:p>
          <a:endParaRPr lang="ru-RU"/>
        </a:p>
      </dgm:t>
    </dgm:pt>
    <dgm:pt modelId="{8726D442-66DD-4E0E-B1B3-1BA743736F20}" type="pres">
      <dgm:prSet presAssocID="{428EE69D-554E-4D32-A477-48A7C692F9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57B9FB-9312-463D-AD96-FDC36691C9D4}" type="pres">
      <dgm:prSet presAssocID="{CCA2CAB7-9537-4E1A-8C4D-79D8E24EF70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E219B-6DF9-45D1-92C2-61D92F756DDF}" type="pres">
      <dgm:prSet presAssocID="{CCA2CAB7-9537-4E1A-8C4D-79D8E24EF708}" presName="childText" presStyleLbl="revTx" presStyleIdx="0" presStyleCnt="2" custScaleY="57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67E13-C357-4639-A705-9AE4B6C4B683}" type="pres">
      <dgm:prSet presAssocID="{8563D4B7-FE62-4E65-8ABE-51A83AF7629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AE5F7-AF24-4DA7-B07B-8F7FFDD5B34E}" type="pres">
      <dgm:prSet presAssocID="{8563D4B7-FE62-4E65-8ABE-51A83AF76298}" presName="childText" presStyleLbl="revTx" presStyleIdx="1" presStyleCnt="2" custScaleY="78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03B9A8-E96A-4582-BE29-167BBCE30708}" srcId="{428EE69D-554E-4D32-A477-48A7C692F9A6}" destId="{CCA2CAB7-9537-4E1A-8C4D-79D8E24EF708}" srcOrd="0" destOrd="0" parTransId="{9E67D404-EC5C-4241-92CF-53BEF3EF1274}" sibTransId="{F5E6E20F-26D0-466C-BA7D-295932F7E37B}"/>
    <dgm:cxn modelId="{AD798134-1F60-425D-8508-A74AC5D7A483}" type="presOf" srcId="{72F535B5-0655-4673-8372-70BF0342B453}" destId="{75AAE5F7-AF24-4DA7-B07B-8F7FFDD5B34E}" srcOrd="0" destOrd="0" presId="urn:microsoft.com/office/officeart/2005/8/layout/vList2"/>
    <dgm:cxn modelId="{0ACC92A5-DF49-4CA3-BC95-011636773AE0}" srcId="{8563D4B7-FE62-4E65-8ABE-51A83AF76298}" destId="{72F535B5-0655-4673-8372-70BF0342B453}" srcOrd="0" destOrd="0" parTransId="{FA89138C-0EF0-4DBE-9A6A-321DA350F776}" sibTransId="{7112755F-879E-4792-AF1E-F218EC1EFD78}"/>
    <dgm:cxn modelId="{7E7C1187-EF63-4220-8157-7A4A0CC46167}" type="presOf" srcId="{428EE69D-554E-4D32-A477-48A7C692F9A6}" destId="{8726D442-66DD-4E0E-B1B3-1BA743736F20}" srcOrd="0" destOrd="0" presId="urn:microsoft.com/office/officeart/2005/8/layout/vList2"/>
    <dgm:cxn modelId="{C8BE04A0-650A-410B-BD0A-CE295FD6B26E}" type="presOf" srcId="{8563D4B7-FE62-4E65-8ABE-51A83AF76298}" destId="{9D167E13-C357-4639-A705-9AE4B6C4B683}" srcOrd="0" destOrd="0" presId="urn:microsoft.com/office/officeart/2005/8/layout/vList2"/>
    <dgm:cxn modelId="{5F83D709-EEF3-4975-85A0-0423F95C6BD9}" srcId="{428EE69D-554E-4D32-A477-48A7C692F9A6}" destId="{8563D4B7-FE62-4E65-8ABE-51A83AF76298}" srcOrd="1" destOrd="0" parTransId="{CC828316-C296-4200-A0F3-E5B79526BEF7}" sibTransId="{A3987468-7668-4D73-A866-3FCE3AA966B6}"/>
    <dgm:cxn modelId="{A156E781-DE29-45DB-AC1C-1132BC954663}" type="presOf" srcId="{CCA2CAB7-9537-4E1A-8C4D-79D8E24EF708}" destId="{B557B9FB-9312-463D-AD96-FDC36691C9D4}" srcOrd="0" destOrd="0" presId="urn:microsoft.com/office/officeart/2005/8/layout/vList2"/>
    <dgm:cxn modelId="{07252A60-E901-4B4A-A0A1-AEE69C1A5204}" srcId="{CCA2CAB7-9537-4E1A-8C4D-79D8E24EF708}" destId="{7E4BC9BD-3DD9-4A1B-90F1-3E6BBFF91AC1}" srcOrd="0" destOrd="0" parTransId="{02CF9D6B-6C2B-4712-B269-A0C5D2903D60}" sibTransId="{ABB5268F-20F7-4E6E-A202-7848FE8FDE61}"/>
    <dgm:cxn modelId="{AEE93128-AEEC-490F-BAE2-E25C0E7EF5BA}" type="presOf" srcId="{7E4BC9BD-3DD9-4A1B-90F1-3E6BBFF91AC1}" destId="{0A8E219B-6DF9-45D1-92C2-61D92F756DDF}" srcOrd="0" destOrd="0" presId="urn:microsoft.com/office/officeart/2005/8/layout/vList2"/>
    <dgm:cxn modelId="{2F790E8E-BED3-437F-8047-BB670D7A3C35}" type="presParOf" srcId="{8726D442-66DD-4E0E-B1B3-1BA743736F20}" destId="{B557B9FB-9312-463D-AD96-FDC36691C9D4}" srcOrd="0" destOrd="0" presId="urn:microsoft.com/office/officeart/2005/8/layout/vList2"/>
    <dgm:cxn modelId="{0EF2D73C-1424-43EE-8878-F12C8CF6B63E}" type="presParOf" srcId="{8726D442-66DD-4E0E-B1B3-1BA743736F20}" destId="{0A8E219B-6DF9-45D1-92C2-61D92F756DDF}" srcOrd="1" destOrd="0" presId="urn:microsoft.com/office/officeart/2005/8/layout/vList2"/>
    <dgm:cxn modelId="{3EF590E5-B7FC-4717-A50D-D44F0033742D}" type="presParOf" srcId="{8726D442-66DD-4E0E-B1B3-1BA743736F20}" destId="{9D167E13-C357-4639-A705-9AE4B6C4B683}" srcOrd="2" destOrd="0" presId="urn:microsoft.com/office/officeart/2005/8/layout/vList2"/>
    <dgm:cxn modelId="{AB39E142-D244-4CC1-9DAF-09AFF78AB0BA}" type="presParOf" srcId="{8726D442-66DD-4E0E-B1B3-1BA743736F20}" destId="{75AAE5F7-AF24-4DA7-B07B-8F7FFDD5B34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5D62C-FFB0-4176-A424-6AB9FE75596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CF95CD-869F-4111-9A3B-F7D5B26409A2}">
      <dgm:prSet phldrT="[Текст]"/>
      <dgm:spPr/>
      <dgm:t>
        <a:bodyPr/>
        <a:lstStyle/>
        <a:p>
          <a:r>
            <a:rPr lang="ru-RU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Западной Европе через лизинг в настоящее время осуществляется более 20% инвестиций в производственные фонды. </a:t>
          </a:r>
          <a:endParaRPr lang="ru-RU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64EAF3-9DC1-4D7A-A6FE-A335253D059A}" type="parTrans" cxnId="{DB333F86-A622-4020-AD67-D68CE7EFD44D}">
      <dgm:prSet/>
      <dgm:spPr/>
      <dgm:t>
        <a:bodyPr/>
        <a:lstStyle/>
        <a:p>
          <a:endParaRPr lang="ru-RU"/>
        </a:p>
      </dgm:t>
    </dgm:pt>
    <dgm:pt modelId="{4966E0C6-6FE3-499C-9CDF-7F4A76AC46C2}" type="sibTrans" cxnId="{DB333F86-A622-4020-AD67-D68CE7EFD44D}">
      <dgm:prSet/>
      <dgm:spPr/>
      <dgm:t>
        <a:bodyPr/>
        <a:lstStyle/>
        <a:p>
          <a:endParaRPr lang="ru-RU"/>
        </a:p>
      </dgm:t>
    </dgm:pt>
    <dgm:pt modelId="{6A1B2396-FA92-4DA8-BEFE-E2277E97DCB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 80% лизингового бизнеса Западной Европы приходится на Великобританию, Германию, Италию и Францию.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D05EAD-7484-420E-B909-0FDC50273BEE}" type="parTrans" cxnId="{3557CAAD-538A-490F-888E-14B40FEA1AAB}">
      <dgm:prSet/>
      <dgm:spPr/>
      <dgm:t>
        <a:bodyPr/>
        <a:lstStyle/>
        <a:p>
          <a:endParaRPr lang="ru-RU"/>
        </a:p>
      </dgm:t>
    </dgm:pt>
    <dgm:pt modelId="{EEB70076-36E7-40BD-A159-E0B08B0E70F9}" type="sibTrans" cxnId="{3557CAAD-538A-490F-888E-14B40FEA1AAB}">
      <dgm:prSet/>
      <dgm:spPr/>
      <dgm:t>
        <a:bodyPr/>
        <a:lstStyle/>
        <a:p>
          <a:endParaRPr lang="ru-RU"/>
        </a:p>
      </dgm:t>
    </dgm:pt>
    <dgm:pt modelId="{BC1DA44E-C312-4A6E-9027-62D475CBC0D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 50% общего объема закупок имущества на европейском рынке лизинговых услуг приходится на автомобили. Остальное приходится на производственное оборудование, морские суда, самолеты, компьютеры.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451BFD-013E-4126-8628-92F1851DD484}" type="parTrans" cxnId="{6008AF6C-B540-468F-B937-D24FC59E3157}">
      <dgm:prSet/>
      <dgm:spPr/>
      <dgm:t>
        <a:bodyPr/>
        <a:lstStyle/>
        <a:p>
          <a:endParaRPr lang="ru-RU"/>
        </a:p>
      </dgm:t>
    </dgm:pt>
    <dgm:pt modelId="{F49AE2C9-7D95-488D-A61B-3A8FC658195B}" type="sibTrans" cxnId="{6008AF6C-B540-468F-B937-D24FC59E3157}">
      <dgm:prSet/>
      <dgm:spPr/>
      <dgm:t>
        <a:bodyPr/>
        <a:lstStyle/>
        <a:p>
          <a:endParaRPr lang="ru-RU"/>
        </a:p>
      </dgm:t>
    </dgm:pt>
    <dgm:pt modelId="{947A0725-3D34-4C09-9C7E-997B8C020731}" type="pres">
      <dgm:prSet presAssocID="{E275D62C-FFB0-4176-A424-6AB9FE7559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4850EB-BB67-4D76-94B2-38DC6510F15F}" type="pres">
      <dgm:prSet presAssocID="{FCCF95CD-869F-4111-9A3B-F7D5B26409A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33B41-5F9B-4E71-9B72-4B5C4C954C3E}" type="pres">
      <dgm:prSet presAssocID="{4966E0C6-6FE3-499C-9CDF-7F4A76AC46C2}" presName="sibTrans" presStyleCnt="0"/>
      <dgm:spPr/>
    </dgm:pt>
    <dgm:pt modelId="{2AD71D28-93DB-42F2-A803-0EC798D2C51A}" type="pres">
      <dgm:prSet presAssocID="{6A1B2396-FA92-4DA8-BEFE-E2277E97DCB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32D90-729E-4330-A20B-1A4A664AE398}" type="pres">
      <dgm:prSet presAssocID="{EEB70076-36E7-40BD-A159-E0B08B0E70F9}" presName="sibTrans" presStyleCnt="0"/>
      <dgm:spPr/>
    </dgm:pt>
    <dgm:pt modelId="{3FB2FC12-6EAE-41CA-87C1-9BEB88919AD2}" type="pres">
      <dgm:prSet presAssocID="{BC1DA44E-C312-4A6E-9027-62D475CBC0D4}" presName="node" presStyleLbl="node1" presStyleIdx="2" presStyleCnt="3" custLinFactNeighborX="-55532" custLinFactNeighborY="7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333F86-A622-4020-AD67-D68CE7EFD44D}" srcId="{E275D62C-FFB0-4176-A424-6AB9FE755967}" destId="{FCCF95CD-869F-4111-9A3B-F7D5B26409A2}" srcOrd="0" destOrd="0" parTransId="{4364EAF3-9DC1-4D7A-A6FE-A335253D059A}" sibTransId="{4966E0C6-6FE3-499C-9CDF-7F4A76AC46C2}"/>
    <dgm:cxn modelId="{ACB2D530-1512-46E5-863C-4034D1B1F3E4}" type="presOf" srcId="{E275D62C-FFB0-4176-A424-6AB9FE755967}" destId="{947A0725-3D34-4C09-9C7E-997B8C020731}" srcOrd="0" destOrd="0" presId="urn:microsoft.com/office/officeart/2005/8/layout/default"/>
    <dgm:cxn modelId="{34CDA4EA-2468-49B4-93A3-B312FE29CCF4}" type="presOf" srcId="{BC1DA44E-C312-4A6E-9027-62D475CBC0D4}" destId="{3FB2FC12-6EAE-41CA-87C1-9BEB88919AD2}" srcOrd="0" destOrd="0" presId="urn:microsoft.com/office/officeart/2005/8/layout/default"/>
    <dgm:cxn modelId="{6008AF6C-B540-468F-B937-D24FC59E3157}" srcId="{E275D62C-FFB0-4176-A424-6AB9FE755967}" destId="{BC1DA44E-C312-4A6E-9027-62D475CBC0D4}" srcOrd="2" destOrd="0" parTransId="{D7451BFD-013E-4126-8628-92F1851DD484}" sibTransId="{F49AE2C9-7D95-488D-A61B-3A8FC658195B}"/>
    <dgm:cxn modelId="{3557CAAD-538A-490F-888E-14B40FEA1AAB}" srcId="{E275D62C-FFB0-4176-A424-6AB9FE755967}" destId="{6A1B2396-FA92-4DA8-BEFE-E2277E97DCB4}" srcOrd="1" destOrd="0" parTransId="{0ED05EAD-7484-420E-B909-0FDC50273BEE}" sibTransId="{EEB70076-36E7-40BD-A159-E0B08B0E70F9}"/>
    <dgm:cxn modelId="{B6971AC1-0D56-4C0A-8A79-4CFB885E25E1}" type="presOf" srcId="{FCCF95CD-869F-4111-9A3B-F7D5B26409A2}" destId="{114850EB-BB67-4D76-94B2-38DC6510F15F}" srcOrd="0" destOrd="0" presId="urn:microsoft.com/office/officeart/2005/8/layout/default"/>
    <dgm:cxn modelId="{F8690E26-45A7-45A6-A35A-4A0A29D2E3D7}" type="presOf" srcId="{6A1B2396-FA92-4DA8-BEFE-E2277E97DCB4}" destId="{2AD71D28-93DB-42F2-A803-0EC798D2C51A}" srcOrd="0" destOrd="0" presId="urn:microsoft.com/office/officeart/2005/8/layout/default"/>
    <dgm:cxn modelId="{D673417E-05AE-4DC2-A69F-1954AFF2A962}" type="presParOf" srcId="{947A0725-3D34-4C09-9C7E-997B8C020731}" destId="{114850EB-BB67-4D76-94B2-38DC6510F15F}" srcOrd="0" destOrd="0" presId="urn:microsoft.com/office/officeart/2005/8/layout/default"/>
    <dgm:cxn modelId="{FFC84ECE-7130-4710-A914-234208B0ECA9}" type="presParOf" srcId="{947A0725-3D34-4C09-9C7E-997B8C020731}" destId="{87533B41-5F9B-4E71-9B72-4B5C4C954C3E}" srcOrd="1" destOrd="0" presId="urn:microsoft.com/office/officeart/2005/8/layout/default"/>
    <dgm:cxn modelId="{14B910B9-3059-4E7F-A22C-173141CE1B8B}" type="presParOf" srcId="{947A0725-3D34-4C09-9C7E-997B8C020731}" destId="{2AD71D28-93DB-42F2-A803-0EC798D2C51A}" srcOrd="2" destOrd="0" presId="urn:microsoft.com/office/officeart/2005/8/layout/default"/>
    <dgm:cxn modelId="{C2CC1629-2450-4566-9FB0-01C1C2F736E0}" type="presParOf" srcId="{947A0725-3D34-4C09-9C7E-997B8C020731}" destId="{CF432D90-729E-4330-A20B-1A4A664AE398}" srcOrd="3" destOrd="0" presId="urn:microsoft.com/office/officeart/2005/8/layout/default"/>
    <dgm:cxn modelId="{81CABDF9-3DA0-4055-897C-DFC6A1245AC1}" type="presParOf" srcId="{947A0725-3D34-4C09-9C7E-997B8C020731}" destId="{3FB2FC12-6EAE-41CA-87C1-9BEB88919AD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DEA50E-E292-4821-A858-EEE62175325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ru-RU"/>
        </a:p>
      </dgm:t>
    </dgm:pt>
    <dgm:pt modelId="{BF06B730-7C6F-44EA-80FF-235BEEE11673}">
      <dgm:prSet phldrT="[Текст]" custT="1"/>
      <dgm:spPr>
        <a:solidFill>
          <a:schemeClr val="bg2">
            <a:lumMod val="2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Наиболее благоприятные условия для лизингового рынка созданы в Великобритании, Германии, Ирландии, Норвегии, США. 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ACC7DC-EC67-41E4-A163-8F6F2AE93F7C}" type="parTrans" cxnId="{38A32EE3-5E83-417E-B17A-7DEF6B0DAEE3}">
      <dgm:prSet/>
      <dgm:spPr/>
      <dgm:t>
        <a:bodyPr/>
        <a:lstStyle/>
        <a:p>
          <a:endParaRPr lang="ru-RU"/>
        </a:p>
      </dgm:t>
    </dgm:pt>
    <dgm:pt modelId="{2E09213E-3534-4209-BBFD-B037118FF336}" type="sibTrans" cxnId="{38A32EE3-5E83-417E-B17A-7DEF6B0DAEE3}">
      <dgm:prSet/>
      <dgm:spPr/>
      <dgm:t>
        <a:bodyPr/>
        <a:lstStyle/>
        <a:p>
          <a:endParaRPr lang="ru-RU"/>
        </a:p>
      </dgm:t>
    </dgm:pt>
    <dgm:pt modelId="{4F935460-E1FF-45A0-8C41-CC01EECBAD84}">
      <dgm:prSet phldrT="[Текст]" custT="1"/>
      <dgm:spPr>
        <a:solidFill>
          <a:schemeClr val="bg2">
            <a:lumMod val="5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российском рынке наблюдается увеличение количества источников финансирования лизинговых компаний.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EA2005-B83B-41E5-B7C7-FA806FA08759}" type="parTrans" cxnId="{4FAB4960-C80A-4437-963E-8342AB66A61C}">
      <dgm:prSet/>
      <dgm:spPr/>
      <dgm:t>
        <a:bodyPr/>
        <a:lstStyle/>
        <a:p>
          <a:endParaRPr lang="ru-RU"/>
        </a:p>
      </dgm:t>
    </dgm:pt>
    <dgm:pt modelId="{13B339B1-CA69-4008-B9BA-35C12F245F2E}" type="sibTrans" cxnId="{4FAB4960-C80A-4437-963E-8342AB66A61C}">
      <dgm:prSet/>
      <dgm:spPr/>
      <dgm:t>
        <a:bodyPr/>
        <a:lstStyle/>
        <a:p>
          <a:endParaRPr lang="ru-RU"/>
        </a:p>
      </dgm:t>
    </dgm:pt>
    <dgm:pt modelId="{A530AD27-9422-4320-A22F-163B207537A0}">
      <dgm:prSet phldrT="[Текст]"/>
      <dgm:spPr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западных компаний в последние годы наметилась общая тенденция, заключающаяся в сосредоточении внимания на той деятельности, ради которой предприятие и было создано.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2A064F-291B-4719-8850-CC99D25BC987}" type="parTrans" cxnId="{E678B0E9-DC9F-4CD7-9C66-F792F0B5BD92}">
      <dgm:prSet/>
      <dgm:spPr/>
      <dgm:t>
        <a:bodyPr/>
        <a:lstStyle/>
        <a:p>
          <a:endParaRPr lang="ru-RU"/>
        </a:p>
      </dgm:t>
    </dgm:pt>
    <dgm:pt modelId="{10811A29-7F50-48B3-89BE-5A824A05FEAA}" type="sibTrans" cxnId="{E678B0E9-DC9F-4CD7-9C66-F792F0B5BD92}">
      <dgm:prSet/>
      <dgm:spPr/>
      <dgm:t>
        <a:bodyPr/>
        <a:lstStyle/>
        <a:p>
          <a:endParaRPr lang="ru-RU"/>
        </a:p>
      </dgm:t>
    </dgm:pt>
    <dgm:pt modelId="{5708FC9C-EBC3-4761-B56A-6FCC814C0812}">
      <dgm:prSet phldrT="[Текст]"/>
      <dgm:spPr>
        <a:solidFill>
          <a:schemeClr val="bg2">
            <a:lumMod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Европе одно из ведущих мест по объему лизинговых операций занимает Франция. На долю трех стран — Франции, Германии и Великобритании приходится около 75% объема лизинга оборудования во всей Европе, включая и Восточную Европу.</a:t>
          </a:r>
          <a:endParaRPr lang="ru-RU" b="1" dirty="0">
            <a:solidFill>
              <a:schemeClr val="bg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7E610D-D429-437B-9238-FC0A89BECA90}" type="parTrans" cxnId="{FE60A5E5-5AA1-442B-812B-31B5BF2ED34A}">
      <dgm:prSet/>
      <dgm:spPr/>
      <dgm:t>
        <a:bodyPr/>
        <a:lstStyle/>
        <a:p>
          <a:endParaRPr lang="ru-RU"/>
        </a:p>
      </dgm:t>
    </dgm:pt>
    <dgm:pt modelId="{F9582EEC-C948-465E-B178-860F535E45A3}" type="sibTrans" cxnId="{FE60A5E5-5AA1-442B-812B-31B5BF2ED34A}">
      <dgm:prSet/>
      <dgm:spPr/>
      <dgm:t>
        <a:bodyPr/>
        <a:lstStyle/>
        <a:p>
          <a:endParaRPr lang="ru-RU"/>
        </a:p>
      </dgm:t>
    </dgm:pt>
    <dgm:pt modelId="{75D46C94-0844-46E0-AF10-C7E37EFFF3EE}" type="pres">
      <dgm:prSet presAssocID="{14DEA50E-E292-4821-A858-EEE6217532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EDEC5B-8CA0-48B8-91EE-BD056CC6B00C}" type="pres">
      <dgm:prSet presAssocID="{BF06B730-7C6F-44EA-80FF-235BEEE116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F4A26-1F4C-49E2-89D0-6E486621D5BD}" type="pres">
      <dgm:prSet presAssocID="{2E09213E-3534-4209-BBFD-B037118FF336}" presName="sibTrans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1AA68192-65CA-442A-A813-46E8DEC73727}" type="pres">
      <dgm:prSet presAssocID="{4F935460-E1FF-45A0-8C41-CC01EECBAD8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BB076-FFAF-4E3D-ABAD-E58EBE04415A}" type="pres">
      <dgm:prSet presAssocID="{13B339B1-CA69-4008-B9BA-35C12F245F2E}" presName="sibTrans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548B522A-41A6-402F-86BE-05FA9F16DA8E}" type="pres">
      <dgm:prSet presAssocID="{A530AD27-9422-4320-A22F-163B207537A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D98F8-41B7-4561-BEC8-956D7AF39535}" type="pres">
      <dgm:prSet presAssocID="{10811A29-7F50-48B3-89BE-5A824A05FEAA}" presName="sibTrans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26227AE8-C95C-4569-BAEA-30FF41097AB9}" type="pres">
      <dgm:prSet presAssocID="{5708FC9C-EBC3-4761-B56A-6FCC814C081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68FE3A-5DE6-4CF7-AB08-5000632436BE}" type="presOf" srcId="{5708FC9C-EBC3-4761-B56A-6FCC814C0812}" destId="{26227AE8-C95C-4569-BAEA-30FF41097AB9}" srcOrd="0" destOrd="0" presId="urn:microsoft.com/office/officeart/2005/8/layout/default"/>
    <dgm:cxn modelId="{38A32EE3-5E83-417E-B17A-7DEF6B0DAEE3}" srcId="{14DEA50E-E292-4821-A858-EEE62175325F}" destId="{BF06B730-7C6F-44EA-80FF-235BEEE11673}" srcOrd="0" destOrd="0" parTransId="{06ACC7DC-EC67-41E4-A163-8F6F2AE93F7C}" sibTransId="{2E09213E-3534-4209-BBFD-B037118FF336}"/>
    <dgm:cxn modelId="{FE60A5E5-5AA1-442B-812B-31B5BF2ED34A}" srcId="{14DEA50E-E292-4821-A858-EEE62175325F}" destId="{5708FC9C-EBC3-4761-B56A-6FCC814C0812}" srcOrd="3" destOrd="0" parTransId="{6E7E610D-D429-437B-9238-FC0A89BECA90}" sibTransId="{F9582EEC-C948-465E-B178-860F535E45A3}"/>
    <dgm:cxn modelId="{4440F220-6486-4C90-816E-5D073F4FD524}" type="presOf" srcId="{14DEA50E-E292-4821-A858-EEE62175325F}" destId="{75D46C94-0844-46E0-AF10-C7E37EFFF3EE}" srcOrd="0" destOrd="0" presId="urn:microsoft.com/office/officeart/2005/8/layout/default"/>
    <dgm:cxn modelId="{70908F51-D0AE-4BEB-A390-8ABD5304FC6A}" type="presOf" srcId="{4F935460-E1FF-45A0-8C41-CC01EECBAD84}" destId="{1AA68192-65CA-442A-A813-46E8DEC73727}" srcOrd="0" destOrd="0" presId="urn:microsoft.com/office/officeart/2005/8/layout/default"/>
    <dgm:cxn modelId="{3A1254F6-9A33-4BE0-8E79-06BE5940FFA9}" type="presOf" srcId="{A530AD27-9422-4320-A22F-163B207537A0}" destId="{548B522A-41A6-402F-86BE-05FA9F16DA8E}" srcOrd="0" destOrd="0" presId="urn:microsoft.com/office/officeart/2005/8/layout/default"/>
    <dgm:cxn modelId="{4FAB4960-C80A-4437-963E-8342AB66A61C}" srcId="{14DEA50E-E292-4821-A858-EEE62175325F}" destId="{4F935460-E1FF-45A0-8C41-CC01EECBAD84}" srcOrd="1" destOrd="0" parTransId="{3FEA2005-B83B-41E5-B7C7-FA806FA08759}" sibTransId="{13B339B1-CA69-4008-B9BA-35C12F245F2E}"/>
    <dgm:cxn modelId="{E678B0E9-DC9F-4CD7-9C66-F792F0B5BD92}" srcId="{14DEA50E-E292-4821-A858-EEE62175325F}" destId="{A530AD27-9422-4320-A22F-163B207537A0}" srcOrd="2" destOrd="0" parTransId="{462A064F-291B-4719-8850-CC99D25BC987}" sibTransId="{10811A29-7F50-48B3-89BE-5A824A05FEAA}"/>
    <dgm:cxn modelId="{FFACAB41-71D8-4DD5-8E33-FC404E79D9D9}" type="presOf" srcId="{BF06B730-7C6F-44EA-80FF-235BEEE11673}" destId="{70EDEC5B-8CA0-48B8-91EE-BD056CC6B00C}" srcOrd="0" destOrd="0" presId="urn:microsoft.com/office/officeart/2005/8/layout/default"/>
    <dgm:cxn modelId="{FF1AFE3E-0060-484A-B7C6-47DE42B542CB}" type="presParOf" srcId="{75D46C94-0844-46E0-AF10-C7E37EFFF3EE}" destId="{70EDEC5B-8CA0-48B8-91EE-BD056CC6B00C}" srcOrd="0" destOrd="0" presId="urn:microsoft.com/office/officeart/2005/8/layout/default"/>
    <dgm:cxn modelId="{DCBBF179-67AF-4353-BA2E-7A13C7C9CB56}" type="presParOf" srcId="{75D46C94-0844-46E0-AF10-C7E37EFFF3EE}" destId="{D45F4A26-1F4C-49E2-89D0-6E486621D5BD}" srcOrd="1" destOrd="0" presId="urn:microsoft.com/office/officeart/2005/8/layout/default"/>
    <dgm:cxn modelId="{29DE8A5F-49DD-4D3F-B47D-AAC68F9457E1}" type="presParOf" srcId="{75D46C94-0844-46E0-AF10-C7E37EFFF3EE}" destId="{1AA68192-65CA-442A-A813-46E8DEC73727}" srcOrd="2" destOrd="0" presId="urn:microsoft.com/office/officeart/2005/8/layout/default"/>
    <dgm:cxn modelId="{C35C80E7-EDD9-4B9C-9AAA-A227B12FD3F3}" type="presParOf" srcId="{75D46C94-0844-46E0-AF10-C7E37EFFF3EE}" destId="{BDABB076-FFAF-4E3D-ABAD-E58EBE04415A}" srcOrd="3" destOrd="0" presId="urn:microsoft.com/office/officeart/2005/8/layout/default"/>
    <dgm:cxn modelId="{58E5315B-0E1B-4FDB-970B-49DA0184002A}" type="presParOf" srcId="{75D46C94-0844-46E0-AF10-C7E37EFFF3EE}" destId="{548B522A-41A6-402F-86BE-05FA9F16DA8E}" srcOrd="4" destOrd="0" presId="urn:microsoft.com/office/officeart/2005/8/layout/default"/>
    <dgm:cxn modelId="{F203BCB5-A8C0-4FD8-8337-4F924E3E0090}" type="presParOf" srcId="{75D46C94-0844-46E0-AF10-C7E37EFFF3EE}" destId="{26FD98F8-41B7-4561-BEC8-956D7AF39535}" srcOrd="5" destOrd="0" presId="urn:microsoft.com/office/officeart/2005/8/layout/default"/>
    <dgm:cxn modelId="{B9BDAB9C-1D51-4676-B8F9-362C084E90C4}" type="presParOf" srcId="{75D46C94-0844-46E0-AF10-C7E37EFFF3EE}" destId="{26227AE8-C95C-4569-BAEA-30FF41097AB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65B6EC-DBCA-4693-B2B7-0170123301CA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AAB8E23-5898-4DBC-BE85-E9AB3358D159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Великобритания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F0D093-B8BF-40DE-8DA0-860487281474}" type="parTrans" cxnId="{F158CEFD-90A9-43A2-B74F-CF9642D942A6}">
      <dgm:prSet/>
      <dgm:spPr/>
      <dgm:t>
        <a:bodyPr/>
        <a:lstStyle/>
        <a:p>
          <a:endParaRPr lang="ru-RU"/>
        </a:p>
      </dgm:t>
    </dgm:pt>
    <dgm:pt modelId="{B33FC70C-1E54-48FD-ADAD-A78A3F2DAFF9}" type="sibTrans" cxnId="{F158CEFD-90A9-43A2-B74F-CF9642D942A6}">
      <dgm:prSet/>
      <dgm:spPr/>
      <dgm:t>
        <a:bodyPr/>
        <a:lstStyle/>
        <a:p>
          <a:endParaRPr lang="ru-RU"/>
        </a:p>
      </dgm:t>
    </dgm:pt>
    <dgm:pt modelId="{7179F08F-6BF1-4F5B-8781-734C475559DD}">
      <dgm:prSet phldrT="[Текст]"/>
      <dgm:spPr/>
      <dgm:t>
        <a:bodyPr/>
        <a:lstStyle/>
        <a:p>
          <a:r>
            <a:rPr lang="ru-RU" dirty="0" smtClean="0"/>
            <a:t>Высокоразвитая система лизинговых операций;</a:t>
          </a:r>
          <a:endParaRPr lang="ru-RU" dirty="0"/>
        </a:p>
      </dgm:t>
    </dgm:pt>
    <dgm:pt modelId="{87986AF2-3710-4291-8670-0F82BC96E887}" type="parTrans" cxnId="{A156009E-8C84-4BFE-A9C5-78D4E4BCAB44}">
      <dgm:prSet/>
      <dgm:spPr/>
      <dgm:t>
        <a:bodyPr/>
        <a:lstStyle/>
        <a:p>
          <a:endParaRPr lang="ru-RU"/>
        </a:p>
      </dgm:t>
    </dgm:pt>
    <dgm:pt modelId="{76274927-9B49-4CDD-93D2-8FD4A466F8AC}" type="sibTrans" cxnId="{A156009E-8C84-4BFE-A9C5-78D4E4BCAB44}">
      <dgm:prSet/>
      <dgm:spPr/>
      <dgm:t>
        <a:bodyPr/>
        <a:lstStyle/>
        <a:p>
          <a:endParaRPr lang="ru-RU"/>
        </a:p>
      </dgm:t>
    </dgm:pt>
    <dgm:pt modelId="{9AF97B9B-7858-4DF5-94C7-953158E546E2}">
      <dgm:prSet phldrT="[Текст]"/>
      <dgm:spPr/>
      <dgm:t>
        <a:bodyPr/>
        <a:lstStyle/>
        <a:p>
          <a:r>
            <a:rPr lang="ru-RU" dirty="0" smtClean="0"/>
            <a:t>в последние годы налоговые льготы для лизинговых компаний были существенно снижены;</a:t>
          </a:r>
          <a:endParaRPr lang="ru-RU" dirty="0"/>
        </a:p>
      </dgm:t>
    </dgm:pt>
    <dgm:pt modelId="{E31ACA45-7B94-4B5F-962E-CE1FC239520F}" type="parTrans" cxnId="{49A3B2EC-F2BC-42CF-9480-CEDC2E1F0448}">
      <dgm:prSet/>
      <dgm:spPr/>
      <dgm:t>
        <a:bodyPr/>
        <a:lstStyle/>
        <a:p>
          <a:endParaRPr lang="ru-RU"/>
        </a:p>
      </dgm:t>
    </dgm:pt>
    <dgm:pt modelId="{6CCFB586-2CBB-4EFA-9A06-678239C76141}" type="sibTrans" cxnId="{49A3B2EC-F2BC-42CF-9480-CEDC2E1F0448}">
      <dgm:prSet/>
      <dgm:spPr/>
      <dgm:t>
        <a:bodyPr/>
        <a:lstStyle/>
        <a:p>
          <a:endParaRPr lang="ru-RU"/>
        </a:p>
      </dgm:t>
    </dgm:pt>
    <dgm:pt modelId="{D1F438C4-C937-4C36-A879-6E9516E4CB71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Япония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82F749-0E77-42A8-89DD-B615DE5B3C3D}" type="parTrans" cxnId="{16BB7BE8-8FBA-4101-95DE-9D3B77262C42}">
      <dgm:prSet/>
      <dgm:spPr/>
      <dgm:t>
        <a:bodyPr/>
        <a:lstStyle/>
        <a:p>
          <a:endParaRPr lang="ru-RU"/>
        </a:p>
      </dgm:t>
    </dgm:pt>
    <dgm:pt modelId="{3D382934-4D3E-454E-BD04-6AE6A1CF215A}" type="sibTrans" cxnId="{16BB7BE8-8FBA-4101-95DE-9D3B77262C42}">
      <dgm:prSet/>
      <dgm:spPr/>
      <dgm:t>
        <a:bodyPr/>
        <a:lstStyle/>
        <a:p>
          <a:endParaRPr lang="ru-RU"/>
        </a:p>
      </dgm:t>
    </dgm:pt>
    <dgm:pt modelId="{0DD8F330-F12D-4F8F-A46F-8E25E07E5FEB}">
      <dgm:prSet phldrT="[Текст]"/>
      <dgm:spPr/>
      <dgm:t>
        <a:bodyPr/>
        <a:lstStyle/>
        <a:p>
          <a:r>
            <a:rPr lang="ru-RU" dirty="0" smtClean="0"/>
            <a:t>Лизинговые компании активно работают на международном рынке лизинговых услуг;</a:t>
          </a:r>
          <a:endParaRPr lang="ru-RU" dirty="0"/>
        </a:p>
      </dgm:t>
    </dgm:pt>
    <dgm:pt modelId="{1FAC6B1C-1EEB-4EDC-BD7C-8B684241DD95}" type="parTrans" cxnId="{E6A288C5-972E-4046-9186-5F1ACABB5932}">
      <dgm:prSet/>
      <dgm:spPr/>
      <dgm:t>
        <a:bodyPr/>
        <a:lstStyle/>
        <a:p>
          <a:endParaRPr lang="ru-RU"/>
        </a:p>
      </dgm:t>
    </dgm:pt>
    <dgm:pt modelId="{B3536F21-EA4E-48A2-BB51-253DA0D10D8F}" type="sibTrans" cxnId="{E6A288C5-972E-4046-9186-5F1ACABB5932}">
      <dgm:prSet/>
      <dgm:spPr/>
      <dgm:t>
        <a:bodyPr/>
        <a:lstStyle/>
        <a:p>
          <a:endParaRPr lang="ru-RU"/>
        </a:p>
      </dgm:t>
    </dgm:pt>
    <dgm:pt modelId="{5D2BCEF3-755D-4465-A9B3-2623FB7F4738}">
      <dgm:prSet phldrT="[Текст]"/>
      <dgm:spPr/>
      <dgm:t>
        <a:bodyPr/>
        <a:lstStyle/>
        <a:p>
          <a:r>
            <a:rPr lang="ru-RU" dirty="0" smtClean="0"/>
            <a:t>в последние годы крупнейшие из них открыли офисы в Нью-Йорке, Лондоне, Гонконге, Сингапуре и других странах Юго-Восточной Азии;</a:t>
          </a:r>
          <a:endParaRPr lang="ru-RU" dirty="0"/>
        </a:p>
      </dgm:t>
    </dgm:pt>
    <dgm:pt modelId="{918E5C77-A52D-4588-86E0-7BBD11793B7B}" type="parTrans" cxnId="{DAF0B5F9-2637-4383-B6CC-7040BCB38230}">
      <dgm:prSet/>
      <dgm:spPr/>
      <dgm:t>
        <a:bodyPr/>
        <a:lstStyle/>
        <a:p>
          <a:endParaRPr lang="ru-RU"/>
        </a:p>
      </dgm:t>
    </dgm:pt>
    <dgm:pt modelId="{FF19E4A7-5FF0-42B8-9E60-45DE4BBC28CD}" type="sibTrans" cxnId="{DAF0B5F9-2637-4383-B6CC-7040BCB38230}">
      <dgm:prSet/>
      <dgm:spPr/>
      <dgm:t>
        <a:bodyPr/>
        <a:lstStyle/>
        <a:p>
          <a:endParaRPr lang="ru-RU"/>
        </a:p>
      </dgm:t>
    </dgm:pt>
    <dgm:pt modelId="{937998D0-74C3-427B-A05F-7F088BAF22D7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Австралия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57E156-E72A-4214-BDA7-6DA4030FCECF}" type="parTrans" cxnId="{1F6F2EE5-DFC2-4595-A856-C994891217A1}">
      <dgm:prSet/>
      <dgm:spPr/>
      <dgm:t>
        <a:bodyPr/>
        <a:lstStyle/>
        <a:p>
          <a:endParaRPr lang="ru-RU"/>
        </a:p>
      </dgm:t>
    </dgm:pt>
    <dgm:pt modelId="{7FC88E72-514D-4473-8BF3-E929815F7961}" type="sibTrans" cxnId="{1F6F2EE5-DFC2-4595-A856-C994891217A1}">
      <dgm:prSet/>
      <dgm:spPr/>
      <dgm:t>
        <a:bodyPr/>
        <a:lstStyle/>
        <a:p>
          <a:endParaRPr lang="ru-RU"/>
        </a:p>
      </dgm:t>
    </dgm:pt>
    <dgm:pt modelId="{E6E6F616-5E75-476F-9911-5E025A960C58}">
      <dgm:prSet phldrT="[Текст]"/>
      <dgm:spPr/>
      <dgm:t>
        <a:bodyPr/>
        <a:lstStyle/>
        <a:p>
          <a:r>
            <a:rPr lang="ru-RU" dirty="0" smtClean="0"/>
            <a:t>Лизинг, ориентированный в основном на обслуживание внутреннего рынка, а также лизинг с дополнительным рычагом в отношении недвижимости городского значения и строительства муниципального жилья;</a:t>
          </a:r>
          <a:endParaRPr lang="ru-RU" dirty="0"/>
        </a:p>
      </dgm:t>
    </dgm:pt>
    <dgm:pt modelId="{FB27073B-A84C-467E-800C-5DCE4BC8E9E3}" type="parTrans" cxnId="{3A5FB1A7-19B0-4D6D-AEEF-64F51E166F25}">
      <dgm:prSet/>
      <dgm:spPr/>
      <dgm:t>
        <a:bodyPr/>
        <a:lstStyle/>
        <a:p>
          <a:endParaRPr lang="ru-RU"/>
        </a:p>
      </dgm:t>
    </dgm:pt>
    <dgm:pt modelId="{8BE835E7-1AD2-4A21-B9AC-A11428AD1797}" type="sibTrans" cxnId="{3A5FB1A7-19B0-4D6D-AEEF-64F51E166F25}">
      <dgm:prSet/>
      <dgm:spPr/>
      <dgm:t>
        <a:bodyPr/>
        <a:lstStyle/>
        <a:p>
          <a:endParaRPr lang="ru-RU"/>
        </a:p>
      </dgm:t>
    </dgm:pt>
    <dgm:pt modelId="{C2B8E0B9-1984-4A22-A3C7-0B86A3B7E23E}">
      <dgm:prSet phldrT="[Текст]"/>
      <dgm:spPr/>
      <dgm:t>
        <a:bodyPr/>
        <a:lstStyle/>
        <a:p>
          <a:r>
            <a:rPr lang="ru-RU" dirty="0" smtClean="0"/>
            <a:t>большое значение придается пакету документов, определяющих условия банковского кредитования коммерческой и жилой недвижимости, в том числе ипотечного кредитования физических лиц.</a:t>
          </a:r>
          <a:endParaRPr lang="ru-RU" dirty="0"/>
        </a:p>
      </dgm:t>
    </dgm:pt>
    <dgm:pt modelId="{4497A2F4-71A4-4278-9031-59E6A9880607}" type="parTrans" cxnId="{33BA45FB-1A45-4532-80D0-AC75E2D0F989}">
      <dgm:prSet/>
      <dgm:spPr/>
      <dgm:t>
        <a:bodyPr/>
        <a:lstStyle/>
        <a:p>
          <a:endParaRPr lang="ru-RU"/>
        </a:p>
      </dgm:t>
    </dgm:pt>
    <dgm:pt modelId="{221DB1D4-FA9F-4BC2-90EF-057A2F77292A}" type="sibTrans" cxnId="{33BA45FB-1A45-4532-80D0-AC75E2D0F989}">
      <dgm:prSet/>
      <dgm:spPr/>
      <dgm:t>
        <a:bodyPr/>
        <a:lstStyle/>
        <a:p>
          <a:endParaRPr lang="ru-RU"/>
        </a:p>
      </dgm:t>
    </dgm:pt>
    <dgm:pt modelId="{3C6FF4E5-0352-46EC-AA25-E2BF3DB97519}">
      <dgm:prSet/>
      <dgm:spPr/>
      <dgm:t>
        <a:bodyPr/>
        <a:lstStyle/>
        <a:p>
          <a:r>
            <a:rPr lang="ru-RU" dirty="0" smtClean="0"/>
            <a:t>нормативная база не поощряет предоставление налоговых освобождений по лизинговым операциям, ориентированным на оказание лизинговых услуг за пределами Соединенного Королевства.</a:t>
          </a:r>
          <a:endParaRPr lang="ru-RU" dirty="0"/>
        </a:p>
      </dgm:t>
    </dgm:pt>
    <dgm:pt modelId="{B32807AC-9628-4F7C-B64E-7A77083342CE}" type="parTrans" cxnId="{AB8AC911-A371-422D-BB78-5931701F1E59}">
      <dgm:prSet/>
      <dgm:spPr/>
      <dgm:t>
        <a:bodyPr/>
        <a:lstStyle/>
        <a:p>
          <a:endParaRPr lang="ru-RU"/>
        </a:p>
      </dgm:t>
    </dgm:pt>
    <dgm:pt modelId="{93AE3FA9-B653-45F9-809D-B67BC11632CF}" type="sibTrans" cxnId="{AB8AC911-A371-422D-BB78-5931701F1E59}">
      <dgm:prSet/>
      <dgm:spPr/>
      <dgm:t>
        <a:bodyPr/>
        <a:lstStyle/>
        <a:p>
          <a:endParaRPr lang="ru-RU"/>
        </a:p>
      </dgm:t>
    </dgm:pt>
    <dgm:pt modelId="{469B9C72-B95A-4D06-8CBB-75A59E30D8BD}">
      <dgm:prSet phldrT="[Текст]"/>
      <dgm:spPr/>
      <dgm:t>
        <a:bodyPr/>
        <a:lstStyle/>
        <a:p>
          <a:r>
            <a:rPr lang="ru-RU" dirty="0" smtClean="0"/>
            <a:t>компании активно выходят на европейский и американский рынки лизинговых услуг.</a:t>
          </a:r>
          <a:endParaRPr lang="ru-RU" dirty="0"/>
        </a:p>
      </dgm:t>
    </dgm:pt>
    <dgm:pt modelId="{877D630E-6694-4ABA-ADFC-7C27051D138A}" type="parTrans" cxnId="{7963BB8D-A821-4E5C-93F3-8A5E716DA60F}">
      <dgm:prSet/>
      <dgm:spPr/>
      <dgm:t>
        <a:bodyPr/>
        <a:lstStyle/>
        <a:p>
          <a:endParaRPr lang="ru-RU"/>
        </a:p>
      </dgm:t>
    </dgm:pt>
    <dgm:pt modelId="{66E3E12A-323B-459E-9EA4-580170AB0C6D}" type="sibTrans" cxnId="{7963BB8D-A821-4E5C-93F3-8A5E716DA60F}">
      <dgm:prSet/>
      <dgm:spPr/>
      <dgm:t>
        <a:bodyPr/>
        <a:lstStyle/>
        <a:p>
          <a:endParaRPr lang="ru-RU"/>
        </a:p>
      </dgm:t>
    </dgm:pt>
    <dgm:pt modelId="{7B05750D-F354-44DA-80AA-3B9156261716}" type="pres">
      <dgm:prSet presAssocID="{AF65B6EC-DBCA-4693-B2B7-0170123301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229631-A9E7-4D42-B030-D1CC8899124C}" type="pres">
      <dgm:prSet presAssocID="{DAAB8E23-5898-4DBC-BE85-E9AB3358D159}" presName="composite" presStyleCnt="0"/>
      <dgm:spPr/>
    </dgm:pt>
    <dgm:pt modelId="{7E31AC48-7ADB-4842-9A6E-09499D4DB406}" type="pres">
      <dgm:prSet presAssocID="{DAAB8E23-5898-4DBC-BE85-E9AB3358D15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F09FC-5B5C-4139-80C4-BC4145C0B689}" type="pres">
      <dgm:prSet presAssocID="{DAAB8E23-5898-4DBC-BE85-E9AB3358D15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DFCA3-B291-40EF-B934-2BC346C9B581}" type="pres">
      <dgm:prSet presAssocID="{B33FC70C-1E54-48FD-ADAD-A78A3F2DAFF9}" presName="space" presStyleCnt="0"/>
      <dgm:spPr/>
    </dgm:pt>
    <dgm:pt modelId="{F50D8E5A-1D08-43C1-90DA-9CB620680004}" type="pres">
      <dgm:prSet presAssocID="{D1F438C4-C937-4C36-A879-6E9516E4CB71}" presName="composite" presStyleCnt="0"/>
      <dgm:spPr/>
    </dgm:pt>
    <dgm:pt modelId="{29E1643B-01A7-4B85-803D-A19E90A0F8B2}" type="pres">
      <dgm:prSet presAssocID="{D1F438C4-C937-4C36-A879-6E9516E4CB7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E6133-3785-460C-B6B2-9302DC4B42D6}" type="pres">
      <dgm:prSet presAssocID="{D1F438C4-C937-4C36-A879-6E9516E4CB7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DE847-3E3C-4B8D-8490-9C5C7B919B8F}" type="pres">
      <dgm:prSet presAssocID="{3D382934-4D3E-454E-BD04-6AE6A1CF215A}" presName="space" presStyleCnt="0"/>
      <dgm:spPr/>
    </dgm:pt>
    <dgm:pt modelId="{79126BBD-A529-4FC1-8B46-FA175668EED5}" type="pres">
      <dgm:prSet presAssocID="{937998D0-74C3-427B-A05F-7F088BAF22D7}" presName="composite" presStyleCnt="0"/>
      <dgm:spPr/>
    </dgm:pt>
    <dgm:pt modelId="{E6870B9B-214A-4FEB-ABE4-7EDBB18B9816}" type="pres">
      <dgm:prSet presAssocID="{937998D0-74C3-427B-A05F-7F088BAF22D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5EC8A-1219-430F-B16B-C91C4729335A}" type="pres">
      <dgm:prSet presAssocID="{937998D0-74C3-427B-A05F-7F088BAF22D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B4508A-E608-4F9F-BF34-7EFFFB7F7FB7}" type="presOf" srcId="{E6E6F616-5E75-476F-9911-5E025A960C58}" destId="{0C25EC8A-1219-430F-B16B-C91C4729335A}" srcOrd="0" destOrd="0" presId="urn:microsoft.com/office/officeart/2005/8/layout/hList1"/>
    <dgm:cxn modelId="{AB8AC911-A371-422D-BB78-5931701F1E59}" srcId="{DAAB8E23-5898-4DBC-BE85-E9AB3358D159}" destId="{3C6FF4E5-0352-46EC-AA25-E2BF3DB97519}" srcOrd="2" destOrd="0" parTransId="{B32807AC-9628-4F7C-B64E-7A77083342CE}" sibTransId="{93AE3FA9-B653-45F9-809D-B67BC11632CF}"/>
    <dgm:cxn modelId="{DAF0B5F9-2637-4383-B6CC-7040BCB38230}" srcId="{D1F438C4-C937-4C36-A879-6E9516E4CB71}" destId="{5D2BCEF3-755D-4465-A9B3-2623FB7F4738}" srcOrd="1" destOrd="0" parTransId="{918E5C77-A52D-4588-86E0-7BBD11793B7B}" sibTransId="{FF19E4A7-5FF0-42B8-9E60-45DE4BBC28CD}"/>
    <dgm:cxn modelId="{891692CA-8E7D-4233-B6A5-CD6268E277E0}" type="presOf" srcId="{AF65B6EC-DBCA-4693-B2B7-0170123301CA}" destId="{7B05750D-F354-44DA-80AA-3B9156261716}" srcOrd="0" destOrd="0" presId="urn:microsoft.com/office/officeart/2005/8/layout/hList1"/>
    <dgm:cxn modelId="{07417641-67FE-4B9B-BAE5-6DA9CA0AE649}" type="presOf" srcId="{5D2BCEF3-755D-4465-A9B3-2623FB7F4738}" destId="{801E6133-3785-460C-B6B2-9302DC4B42D6}" srcOrd="0" destOrd="1" presId="urn:microsoft.com/office/officeart/2005/8/layout/hList1"/>
    <dgm:cxn modelId="{49A3B2EC-F2BC-42CF-9480-CEDC2E1F0448}" srcId="{DAAB8E23-5898-4DBC-BE85-E9AB3358D159}" destId="{9AF97B9B-7858-4DF5-94C7-953158E546E2}" srcOrd="1" destOrd="0" parTransId="{E31ACA45-7B94-4B5F-962E-CE1FC239520F}" sibTransId="{6CCFB586-2CBB-4EFA-9A06-678239C76141}"/>
    <dgm:cxn modelId="{A35C56B2-0A1C-4385-BCEB-9F73A95B4531}" type="presOf" srcId="{3C6FF4E5-0352-46EC-AA25-E2BF3DB97519}" destId="{7F0F09FC-5B5C-4139-80C4-BC4145C0B689}" srcOrd="0" destOrd="2" presId="urn:microsoft.com/office/officeart/2005/8/layout/hList1"/>
    <dgm:cxn modelId="{F158CEFD-90A9-43A2-B74F-CF9642D942A6}" srcId="{AF65B6EC-DBCA-4693-B2B7-0170123301CA}" destId="{DAAB8E23-5898-4DBC-BE85-E9AB3358D159}" srcOrd="0" destOrd="0" parTransId="{52F0D093-B8BF-40DE-8DA0-860487281474}" sibTransId="{B33FC70C-1E54-48FD-ADAD-A78A3F2DAFF9}"/>
    <dgm:cxn modelId="{2A576BE6-FA8F-4C91-AABD-48507E31FFE1}" type="presOf" srcId="{937998D0-74C3-427B-A05F-7F088BAF22D7}" destId="{E6870B9B-214A-4FEB-ABE4-7EDBB18B9816}" srcOrd="0" destOrd="0" presId="urn:microsoft.com/office/officeart/2005/8/layout/hList1"/>
    <dgm:cxn modelId="{BF5A56F8-0021-4843-A00C-DC778BD0C495}" type="presOf" srcId="{0DD8F330-F12D-4F8F-A46F-8E25E07E5FEB}" destId="{801E6133-3785-460C-B6B2-9302DC4B42D6}" srcOrd="0" destOrd="0" presId="urn:microsoft.com/office/officeart/2005/8/layout/hList1"/>
    <dgm:cxn modelId="{3A5FB1A7-19B0-4D6D-AEEF-64F51E166F25}" srcId="{937998D0-74C3-427B-A05F-7F088BAF22D7}" destId="{E6E6F616-5E75-476F-9911-5E025A960C58}" srcOrd="0" destOrd="0" parTransId="{FB27073B-A84C-467E-800C-5DCE4BC8E9E3}" sibTransId="{8BE835E7-1AD2-4A21-B9AC-A11428AD1797}"/>
    <dgm:cxn modelId="{E6A288C5-972E-4046-9186-5F1ACABB5932}" srcId="{D1F438C4-C937-4C36-A879-6E9516E4CB71}" destId="{0DD8F330-F12D-4F8F-A46F-8E25E07E5FEB}" srcOrd="0" destOrd="0" parTransId="{1FAC6B1C-1EEB-4EDC-BD7C-8B684241DD95}" sibTransId="{B3536F21-EA4E-48A2-BB51-253DA0D10D8F}"/>
    <dgm:cxn modelId="{6A3937CE-4988-4142-B0E0-83B874A440A2}" type="presOf" srcId="{DAAB8E23-5898-4DBC-BE85-E9AB3358D159}" destId="{7E31AC48-7ADB-4842-9A6E-09499D4DB406}" srcOrd="0" destOrd="0" presId="urn:microsoft.com/office/officeart/2005/8/layout/hList1"/>
    <dgm:cxn modelId="{16BB7BE8-8FBA-4101-95DE-9D3B77262C42}" srcId="{AF65B6EC-DBCA-4693-B2B7-0170123301CA}" destId="{D1F438C4-C937-4C36-A879-6E9516E4CB71}" srcOrd="1" destOrd="0" parTransId="{5982F749-0E77-42A8-89DD-B615DE5B3C3D}" sibTransId="{3D382934-4D3E-454E-BD04-6AE6A1CF215A}"/>
    <dgm:cxn modelId="{1F6F2EE5-DFC2-4595-A856-C994891217A1}" srcId="{AF65B6EC-DBCA-4693-B2B7-0170123301CA}" destId="{937998D0-74C3-427B-A05F-7F088BAF22D7}" srcOrd="2" destOrd="0" parTransId="{5357E156-E72A-4214-BDA7-6DA4030FCECF}" sibTransId="{7FC88E72-514D-4473-8BF3-E929815F7961}"/>
    <dgm:cxn modelId="{22D1416D-635C-441B-A72C-A7E24A41E239}" type="presOf" srcId="{469B9C72-B95A-4D06-8CBB-75A59E30D8BD}" destId="{801E6133-3785-460C-B6B2-9302DC4B42D6}" srcOrd="0" destOrd="2" presId="urn:microsoft.com/office/officeart/2005/8/layout/hList1"/>
    <dgm:cxn modelId="{E2C0A06E-B70A-4206-B03B-09D22C6FFEA1}" type="presOf" srcId="{9AF97B9B-7858-4DF5-94C7-953158E546E2}" destId="{7F0F09FC-5B5C-4139-80C4-BC4145C0B689}" srcOrd="0" destOrd="1" presId="urn:microsoft.com/office/officeart/2005/8/layout/hList1"/>
    <dgm:cxn modelId="{33BA45FB-1A45-4532-80D0-AC75E2D0F989}" srcId="{937998D0-74C3-427B-A05F-7F088BAF22D7}" destId="{C2B8E0B9-1984-4A22-A3C7-0B86A3B7E23E}" srcOrd="1" destOrd="0" parTransId="{4497A2F4-71A4-4278-9031-59E6A9880607}" sibTransId="{221DB1D4-FA9F-4BC2-90EF-057A2F77292A}"/>
    <dgm:cxn modelId="{1DECD1BB-DC60-4022-A445-7C43A4A41F0D}" type="presOf" srcId="{7179F08F-6BF1-4F5B-8781-734C475559DD}" destId="{7F0F09FC-5B5C-4139-80C4-BC4145C0B689}" srcOrd="0" destOrd="0" presId="urn:microsoft.com/office/officeart/2005/8/layout/hList1"/>
    <dgm:cxn modelId="{73BD4A49-06B3-42B2-B324-8A80A9895E03}" type="presOf" srcId="{C2B8E0B9-1984-4A22-A3C7-0B86A3B7E23E}" destId="{0C25EC8A-1219-430F-B16B-C91C4729335A}" srcOrd="0" destOrd="1" presId="urn:microsoft.com/office/officeart/2005/8/layout/hList1"/>
    <dgm:cxn modelId="{7963BB8D-A821-4E5C-93F3-8A5E716DA60F}" srcId="{D1F438C4-C937-4C36-A879-6E9516E4CB71}" destId="{469B9C72-B95A-4D06-8CBB-75A59E30D8BD}" srcOrd="2" destOrd="0" parTransId="{877D630E-6694-4ABA-ADFC-7C27051D138A}" sibTransId="{66E3E12A-323B-459E-9EA4-580170AB0C6D}"/>
    <dgm:cxn modelId="{6224C2C9-E422-4147-8FE4-150B2938D6A9}" type="presOf" srcId="{D1F438C4-C937-4C36-A879-6E9516E4CB71}" destId="{29E1643B-01A7-4B85-803D-A19E90A0F8B2}" srcOrd="0" destOrd="0" presId="urn:microsoft.com/office/officeart/2005/8/layout/hList1"/>
    <dgm:cxn modelId="{A156009E-8C84-4BFE-A9C5-78D4E4BCAB44}" srcId="{DAAB8E23-5898-4DBC-BE85-E9AB3358D159}" destId="{7179F08F-6BF1-4F5B-8781-734C475559DD}" srcOrd="0" destOrd="0" parTransId="{87986AF2-3710-4291-8670-0F82BC96E887}" sibTransId="{76274927-9B49-4CDD-93D2-8FD4A466F8AC}"/>
    <dgm:cxn modelId="{AD256489-6257-4732-85AE-6EBB5160AFC7}" type="presParOf" srcId="{7B05750D-F354-44DA-80AA-3B9156261716}" destId="{2E229631-A9E7-4D42-B030-D1CC8899124C}" srcOrd="0" destOrd="0" presId="urn:microsoft.com/office/officeart/2005/8/layout/hList1"/>
    <dgm:cxn modelId="{C3E60497-9A8A-40D1-9423-FD6F67CF214B}" type="presParOf" srcId="{2E229631-A9E7-4D42-B030-D1CC8899124C}" destId="{7E31AC48-7ADB-4842-9A6E-09499D4DB406}" srcOrd="0" destOrd="0" presId="urn:microsoft.com/office/officeart/2005/8/layout/hList1"/>
    <dgm:cxn modelId="{1C6D6AB1-5906-41F3-939D-94A42FD68A57}" type="presParOf" srcId="{2E229631-A9E7-4D42-B030-D1CC8899124C}" destId="{7F0F09FC-5B5C-4139-80C4-BC4145C0B689}" srcOrd="1" destOrd="0" presId="urn:microsoft.com/office/officeart/2005/8/layout/hList1"/>
    <dgm:cxn modelId="{2A33BAE6-05A1-42A5-B53F-BC0E257284CC}" type="presParOf" srcId="{7B05750D-F354-44DA-80AA-3B9156261716}" destId="{EEFDFCA3-B291-40EF-B934-2BC346C9B581}" srcOrd="1" destOrd="0" presId="urn:microsoft.com/office/officeart/2005/8/layout/hList1"/>
    <dgm:cxn modelId="{783A8C44-D79C-471B-B35B-C4E7CDDBF16B}" type="presParOf" srcId="{7B05750D-F354-44DA-80AA-3B9156261716}" destId="{F50D8E5A-1D08-43C1-90DA-9CB620680004}" srcOrd="2" destOrd="0" presId="urn:microsoft.com/office/officeart/2005/8/layout/hList1"/>
    <dgm:cxn modelId="{82E7959C-9F28-4422-AFAF-43CD968FAD4F}" type="presParOf" srcId="{F50D8E5A-1D08-43C1-90DA-9CB620680004}" destId="{29E1643B-01A7-4B85-803D-A19E90A0F8B2}" srcOrd="0" destOrd="0" presId="urn:microsoft.com/office/officeart/2005/8/layout/hList1"/>
    <dgm:cxn modelId="{E67948F4-2A0A-4621-9094-A41F5F86DB52}" type="presParOf" srcId="{F50D8E5A-1D08-43C1-90DA-9CB620680004}" destId="{801E6133-3785-460C-B6B2-9302DC4B42D6}" srcOrd="1" destOrd="0" presId="urn:microsoft.com/office/officeart/2005/8/layout/hList1"/>
    <dgm:cxn modelId="{7F95EC8A-16AA-4BF8-AC0F-00184A48CBE6}" type="presParOf" srcId="{7B05750D-F354-44DA-80AA-3B9156261716}" destId="{B8BDE847-3E3C-4B8D-8490-9C5C7B919B8F}" srcOrd="3" destOrd="0" presId="urn:microsoft.com/office/officeart/2005/8/layout/hList1"/>
    <dgm:cxn modelId="{32534C30-5962-4771-AFD5-36AF49769078}" type="presParOf" srcId="{7B05750D-F354-44DA-80AA-3B9156261716}" destId="{79126BBD-A529-4FC1-8B46-FA175668EED5}" srcOrd="4" destOrd="0" presId="urn:microsoft.com/office/officeart/2005/8/layout/hList1"/>
    <dgm:cxn modelId="{5EA96098-A030-417D-99E0-5587297224A3}" type="presParOf" srcId="{79126BBD-A529-4FC1-8B46-FA175668EED5}" destId="{E6870B9B-214A-4FEB-ABE4-7EDBB18B9816}" srcOrd="0" destOrd="0" presId="urn:microsoft.com/office/officeart/2005/8/layout/hList1"/>
    <dgm:cxn modelId="{45FE4D81-9E05-4AD8-BECF-A47791AE7E4E}" type="presParOf" srcId="{79126BBD-A529-4FC1-8B46-FA175668EED5}" destId="{0C25EC8A-1219-430F-B16B-C91C472933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C9D21B-A47B-4A2C-B6EF-9109AC16622C}" type="doc">
      <dgm:prSet loTypeId="urn:microsoft.com/office/officeart/2005/8/layout/bList2" loCatId="list" qsTypeId="urn:microsoft.com/office/officeart/2005/8/quickstyle/3d2" qsCatId="3D" csTypeId="urn:microsoft.com/office/officeart/2005/8/colors/accent1_2" csCatId="accent1" phldr="1"/>
      <dgm:spPr/>
    </dgm:pt>
    <dgm:pt modelId="{A5581CFB-48F9-4BD0-A51F-6608E2C2CAF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Равные условия хозяйствования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9599F2-59F3-434E-A718-F201DB37D51F}" type="parTrans" cxnId="{BFFB3057-B068-4E30-8ACA-FD0CAA2A7FC5}">
      <dgm:prSet/>
      <dgm:spPr/>
      <dgm:t>
        <a:bodyPr/>
        <a:lstStyle/>
        <a:p>
          <a:endParaRPr lang="ru-RU"/>
        </a:p>
      </dgm:t>
    </dgm:pt>
    <dgm:pt modelId="{27377450-DDFA-47A8-AC9B-65A057379E45}" type="sibTrans" cxnId="{BFFB3057-B068-4E30-8ACA-FD0CAA2A7FC5}">
      <dgm:prSet/>
      <dgm:spPr/>
      <dgm:t>
        <a:bodyPr/>
        <a:lstStyle/>
        <a:p>
          <a:endParaRPr lang="ru-RU"/>
        </a:p>
      </dgm:t>
    </dgm:pt>
    <dgm:pt modelId="{1E0DE6EF-B045-4997-AB67-668F2CCF25E9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Методология налогообложения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88D0B9-D53A-4B17-8490-F5AE091CDC19}" type="parTrans" cxnId="{525147D0-22E0-40DF-B1E7-667C2D85FB6A}">
      <dgm:prSet/>
      <dgm:spPr/>
      <dgm:t>
        <a:bodyPr/>
        <a:lstStyle/>
        <a:p>
          <a:endParaRPr lang="ru-RU"/>
        </a:p>
      </dgm:t>
    </dgm:pt>
    <dgm:pt modelId="{115F62D7-93CB-4632-A434-BE26D4E791AE}" type="sibTrans" cxnId="{525147D0-22E0-40DF-B1E7-667C2D85FB6A}">
      <dgm:prSet/>
      <dgm:spPr/>
      <dgm:t>
        <a:bodyPr/>
        <a:lstStyle/>
        <a:p>
          <a:endParaRPr lang="ru-RU"/>
        </a:p>
      </dgm:t>
    </dgm:pt>
    <dgm:pt modelId="{EA425101-FD67-4B49-970D-D443858C989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Белорусско-российское законодательство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E931D5-598C-4925-849A-2EFA594FD266}" type="parTrans" cxnId="{03A34FC3-321E-4264-9A31-88EF1FA8D059}">
      <dgm:prSet/>
      <dgm:spPr/>
      <dgm:t>
        <a:bodyPr/>
        <a:lstStyle/>
        <a:p>
          <a:endParaRPr lang="ru-RU"/>
        </a:p>
      </dgm:t>
    </dgm:pt>
    <dgm:pt modelId="{5E32DADE-8639-4E21-BDBF-1C0C5B3F4E15}" type="sibTrans" cxnId="{03A34FC3-321E-4264-9A31-88EF1FA8D059}">
      <dgm:prSet/>
      <dgm:spPr/>
      <dgm:t>
        <a:bodyPr/>
        <a:lstStyle/>
        <a:p>
          <a:endParaRPr lang="ru-RU"/>
        </a:p>
      </dgm:t>
    </dgm:pt>
    <dgm:pt modelId="{45950783-C9C1-428A-8700-3E6CB32AE711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/>
            <a:t>создать равные условия хозяйствования для всех лизинговых компаний независимо от принадлежности, не допуская необоснованный отказ в предоставлении кредитных ресурсов, исключив при этом принцип избирательности</a:t>
          </a:r>
          <a:endParaRPr lang="ru-RU" sz="1200" b="1" dirty="0"/>
        </a:p>
      </dgm:t>
    </dgm:pt>
    <dgm:pt modelId="{E5A1D481-53BA-4FEE-BC8A-BB0FDCEC6D5C}" type="parTrans" cxnId="{3C1E7A26-431A-41A7-8683-7EC0F9DD4B4A}">
      <dgm:prSet/>
      <dgm:spPr/>
      <dgm:t>
        <a:bodyPr/>
        <a:lstStyle/>
        <a:p>
          <a:endParaRPr lang="ru-RU"/>
        </a:p>
      </dgm:t>
    </dgm:pt>
    <dgm:pt modelId="{053D7CDD-D31A-43BF-95C0-D5733B511A82}" type="sibTrans" cxnId="{3C1E7A26-431A-41A7-8683-7EC0F9DD4B4A}">
      <dgm:prSet/>
      <dgm:spPr/>
      <dgm:t>
        <a:bodyPr/>
        <a:lstStyle/>
        <a:p>
          <a:endParaRPr lang="ru-RU"/>
        </a:p>
      </dgm:t>
    </dgm:pt>
    <dgm:pt modelId="{B949399D-FE52-49CC-B064-A806F30387FD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50" b="1" dirty="0" smtClean="0"/>
            <a:t>совершенствовать методологию налогообложения юридических лиц – участников лизинговой сделки путём снижения ставки налога на прибыль лизингодателя, что позволит увеличить собственные источники финансирования проектов и привлечь потенциальных клиентов в виде предприятий малого и среднего бизнеса</a:t>
          </a:r>
          <a:endParaRPr lang="ru-RU" sz="1050" b="1" dirty="0"/>
        </a:p>
      </dgm:t>
    </dgm:pt>
    <dgm:pt modelId="{030AFC3D-23FC-4B95-A771-F3FE93E5B130}" type="parTrans" cxnId="{AAB7B8C0-C9EB-4610-96BE-56FF3A581E1B}">
      <dgm:prSet/>
      <dgm:spPr/>
      <dgm:t>
        <a:bodyPr/>
        <a:lstStyle/>
        <a:p>
          <a:endParaRPr lang="ru-RU"/>
        </a:p>
      </dgm:t>
    </dgm:pt>
    <dgm:pt modelId="{504E8F1A-8977-44D9-9A4C-45EC1780EF99}" type="sibTrans" cxnId="{AAB7B8C0-C9EB-4610-96BE-56FF3A581E1B}">
      <dgm:prSet/>
      <dgm:spPr/>
      <dgm:t>
        <a:bodyPr/>
        <a:lstStyle/>
        <a:p>
          <a:endParaRPr lang="ru-RU"/>
        </a:p>
      </dgm:t>
    </dgm:pt>
    <dgm:pt modelId="{CD22DB2A-CED5-4182-8E04-C28415ED9C10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унифицировать белорусско-российское законодательство: разрешить участие физических лиц в лизинговой деятельности в качестве лизингополучателей, что позволит вовлечь в инвестиционный процесс денежные средства населения и увеличить сбыт продукции отечественных производителей</a:t>
          </a:r>
          <a:endParaRPr lang="ru-RU" b="1" dirty="0"/>
        </a:p>
      </dgm:t>
    </dgm:pt>
    <dgm:pt modelId="{1F845F0F-EA58-4172-88C6-4D202E6DF01B}" type="parTrans" cxnId="{05ECAF6E-3FC9-4A9E-99BD-22E1FC7C3BE7}">
      <dgm:prSet/>
      <dgm:spPr/>
      <dgm:t>
        <a:bodyPr/>
        <a:lstStyle/>
        <a:p>
          <a:endParaRPr lang="ru-RU"/>
        </a:p>
      </dgm:t>
    </dgm:pt>
    <dgm:pt modelId="{2C0D3B3A-27BA-4CF1-89CE-477503CC4007}" type="sibTrans" cxnId="{05ECAF6E-3FC9-4A9E-99BD-22E1FC7C3BE7}">
      <dgm:prSet/>
      <dgm:spPr/>
      <dgm:t>
        <a:bodyPr/>
        <a:lstStyle/>
        <a:p>
          <a:endParaRPr lang="ru-RU"/>
        </a:p>
      </dgm:t>
    </dgm:pt>
    <dgm:pt modelId="{414831BC-87F1-41F7-B19E-A29BF7D3D2C3}" type="pres">
      <dgm:prSet presAssocID="{1DC9D21B-A47B-4A2C-B6EF-9109AC16622C}" presName="diagram" presStyleCnt="0">
        <dgm:presLayoutVars>
          <dgm:dir/>
          <dgm:animLvl val="lvl"/>
          <dgm:resizeHandles val="exact"/>
        </dgm:presLayoutVars>
      </dgm:prSet>
      <dgm:spPr/>
    </dgm:pt>
    <dgm:pt modelId="{3D34F794-A15F-4DAF-9284-5215F2D9C27B}" type="pres">
      <dgm:prSet presAssocID="{A5581CFB-48F9-4BD0-A51F-6608E2C2CAFD}" presName="compNode" presStyleCnt="0"/>
      <dgm:spPr/>
    </dgm:pt>
    <dgm:pt modelId="{1E55F9B9-078E-4D9A-8BE5-E392C6B9B928}" type="pres">
      <dgm:prSet presAssocID="{A5581CFB-48F9-4BD0-A51F-6608E2C2CAFD}" presName="childRect" presStyleLbl="bgAcc1" presStyleIdx="0" presStyleCnt="3" custScaleY="140711" custLinFactNeighborX="3196" custLinFactNeighborY="25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ECACD-66CA-4F84-849B-20F8BA810004}" type="pres">
      <dgm:prSet presAssocID="{A5581CFB-48F9-4BD0-A51F-6608E2C2CA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0EA2E-EBF7-465B-AE29-AFF788E73453}" type="pres">
      <dgm:prSet presAssocID="{A5581CFB-48F9-4BD0-A51F-6608E2C2CAFD}" presName="parentRect" presStyleLbl="alignNode1" presStyleIdx="0" presStyleCnt="3" custLinFactY="5760" custLinFactNeighborX="3196" custLinFactNeighborY="100000"/>
      <dgm:spPr/>
      <dgm:t>
        <a:bodyPr/>
        <a:lstStyle/>
        <a:p>
          <a:endParaRPr lang="ru-RU"/>
        </a:p>
      </dgm:t>
    </dgm:pt>
    <dgm:pt modelId="{A4BD1368-FCB5-4A6E-B961-0D0B1D180074}" type="pres">
      <dgm:prSet presAssocID="{A5581CFB-48F9-4BD0-A51F-6608E2C2CAFD}" presName="adorn" presStyleLbl="fgAccFollowNode1" presStyleIdx="0" presStyleCnt="3" custLinFactNeighborX="-3188" custLinFactNeighborY="9098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DDF2CF1-0A8A-4572-ADBA-053B28870781}" type="pres">
      <dgm:prSet presAssocID="{27377450-DDFA-47A8-AC9B-65A057379E4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3AF412D-4030-459F-BDC0-98D9B0BD6742}" type="pres">
      <dgm:prSet presAssocID="{1E0DE6EF-B045-4997-AB67-668F2CCF25E9}" presName="compNode" presStyleCnt="0"/>
      <dgm:spPr/>
    </dgm:pt>
    <dgm:pt modelId="{9809A425-E70B-47F3-9C4A-3F78FAE00E72}" type="pres">
      <dgm:prSet presAssocID="{1E0DE6EF-B045-4997-AB67-668F2CCF25E9}" presName="childRect" presStyleLbl="bgAcc1" presStyleIdx="1" presStyleCnt="3" custScaleY="128894" custLinFactNeighborX="3171" custLinFactNeighborY="-3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A2CA8-83F3-4AAB-A1B8-A9739215253E}" type="pres">
      <dgm:prSet presAssocID="{1E0DE6EF-B045-4997-AB67-668F2CCF25E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27181-E32D-4CD2-839B-1C4C2C1CC333}" type="pres">
      <dgm:prSet presAssocID="{1E0DE6EF-B045-4997-AB67-668F2CCF25E9}" presName="parentRect" presStyleLbl="alignNode1" presStyleIdx="1" presStyleCnt="3" custLinFactNeighborX="3171" custLinFactNeighborY="-46115"/>
      <dgm:spPr/>
      <dgm:t>
        <a:bodyPr/>
        <a:lstStyle/>
        <a:p>
          <a:endParaRPr lang="ru-RU"/>
        </a:p>
      </dgm:t>
    </dgm:pt>
    <dgm:pt modelId="{F723AB6D-40A4-49B0-8FB8-82EE88527C54}" type="pres">
      <dgm:prSet presAssocID="{1E0DE6EF-B045-4997-AB67-668F2CCF25E9}" presName="adorn" presStyleLbl="fgAccFollowNode1" presStyleIdx="1" presStyleCnt="3" custLinFactNeighborX="5302" custLinFactNeighborY="-4829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83EE4893-AAB2-408B-B73A-DC685980FBDB}" type="pres">
      <dgm:prSet presAssocID="{115F62D7-93CB-4632-A434-BE26D4E791A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12DE960-669F-49FC-AC0B-E90BBE4896D7}" type="pres">
      <dgm:prSet presAssocID="{EA425101-FD67-4B49-970D-D443858C989E}" presName="compNode" presStyleCnt="0"/>
      <dgm:spPr/>
    </dgm:pt>
    <dgm:pt modelId="{6AF37667-0EA4-4C7F-95AD-769CB1E9448C}" type="pres">
      <dgm:prSet presAssocID="{EA425101-FD67-4B49-970D-D443858C989E}" presName="childRect" presStyleLbl="bgAcc1" presStyleIdx="2" presStyleCnt="3" custScaleY="148308" custLinFactNeighborX="3145" custLinFactNeighborY="11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6F102-50BD-4A4D-8CF3-576A2DAC73D0}" type="pres">
      <dgm:prSet presAssocID="{EA425101-FD67-4B49-970D-D443858C989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1E2EB-4749-46E8-AF1A-573077D0F33E}" type="pres">
      <dgm:prSet presAssocID="{EA425101-FD67-4B49-970D-D443858C989E}" presName="parentRect" presStyleLbl="alignNode1" presStyleIdx="2" presStyleCnt="3" custLinFactNeighborX="3145" custLinFactNeighborY="92005"/>
      <dgm:spPr/>
      <dgm:t>
        <a:bodyPr/>
        <a:lstStyle/>
        <a:p>
          <a:endParaRPr lang="ru-RU"/>
        </a:p>
      </dgm:t>
    </dgm:pt>
    <dgm:pt modelId="{3A658586-28D8-4235-952D-7AE7E91FBCF0}" type="pres">
      <dgm:prSet presAssocID="{EA425101-FD67-4B49-970D-D443858C989E}" presName="adorn" presStyleLbl="fgAccFollowNode1" presStyleIdx="2" presStyleCnt="3" custLinFactNeighborX="5229" custLinFactNeighborY="7837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</dgm:pt>
  </dgm:ptLst>
  <dgm:cxnLst>
    <dgm:cxn modelId="{E84A6E16-2DD0-4224-BBCB-62D7549FA4AE}" type="presOf" srcId="{1E0DE6EF-B045-4997-AB67-668F2CCF25E9}" destId="{50FA2CA8-83F3-4AAB-A1B8-A9739215253E}" srcOrd="0" destOrd="0" presId="urn:microsoft.com/office/officeart/2005/8/layout/bList2"/>
    <dgm:cxn modelId="{EFFD4058-26CE-4371-9B77-F34C48996B27}" type="presOf" srcId="{115F62D7-93CB-4632-A434-BE26D4E791AE}" destId="{83EE4893-AAB2-408B-B73A-DC685980FBDB}" srcOrd="0" destOrd="0" presId="urn:microsoft.com/office/officeart/2005/8/layout/bList2"/>
    <dgm:cxn modelId="{EC2C11CE-E6F6-449E-9378-34C90E00B2CF}" type="presOf" srcId="{1DC9D21B-A47B-4A2C-B6EF-9109AC16622C}" destId="{414831BC-87F1-41F7-B19E-A29BF7D3D2C3}" srcOrd="0" destOrd="0" presId="urn:microsoft.com/office/officeart/2005/8/layout/bList2"/>
    <dgm:cxn modelId="{AAB7B8C0-C9EB-4610-96BE-56FF3A581E1B}" srcId="{1E0DE6EF-B045-4997-AB67-668F2CCF25E9}" destId="{B949399D-FE52-49CC-B064-A806F30387FD}" srcOrd="0" destOrd="0" parTransId="{030AFC3D-23FC-4B95-A771-F3FE93E5B130}" sibTransId="{504E8F1A-8977-44D9-9A4C-45EC1780EF99}"/>
    <dgm:cxn modelId="{B8C2CCD8-5A6A-49CE-B9B1-B90B1E3C856E}" type="presOf" srcId="{EA425101-FD67-4B49-970D-D443858C989E}" destId="{63B1E2EB-4749-46E8-AF1A-573077D0F33E}" srcOrd="1" destOrd="0" presId="urn:microsoft.com/office/officeart/2005/8/layout/bList2"/>
    <dgm:cxn modelId="{069DDFE2-719D-4F9C-8E48-05378A485E69}" type="presOf" srcId="{B949399D-FE52-49CC-B064-A806F30387FD}" destId="{9809A425-E70B-47F3-9C4A-3F78FAE00E72}" srcOrd="0" destOrd="0" presId="urn:microsoft.com/office/officeart/2005/8/layout/bList2"/>
    <dgm:cxn modelId="{7806619E-57F5-4BA9-9D41-229AA06ED794}" type="presOf" srcId="{CD22DB2A-CED5-4182-8E04-C28415ED9C10}" destId="{6AF37667-0EA4-4C7F-95AD-769CB1E9448C}" srcOrd="0" destOrd="0" presId="urn:microsoft.com/office/officeart/2005/8/layout/bList2"/>
    <dgm:cxn modelId="{05ECAF6E-3FC9-4A9E-99BD-22E1FC7C3BE7}" srcId="{EA425101-FD67-4B49-970D-D443858C989E}" destId="{CD22DB2A-CED5-4182-8E04-C28415ED9C10}" srcOrd="0" destOrd="0" parTransId="{1F845F0F-EA58-4172-88C6-4D202E6DF01B}" sibTransId="{2C0D3B3A-27BA-4CF1-89CE-477503CC4007}"/>
    <dgm:cxn modelId="{C2085F8B-91ED-4EC4-BE75-07543FD02CBD}" type="presOf" srcId="{27377450-DDFA-47A8-AC9B-65A057379E45}" destId="{9DDF2CF1-0A8A-4572-ADBA-053B28870781}" srcOrd="0" destOrd="0" presId="urn:microsoft.com/office/officeart/2005/8/layout/bList2"/>
    <dgm:cxn modelId="{03A34FC3-321E-4264-9A31-88EF1FA8D059}" srcId="{1DC9D21B-A47B-4A2C-B6EF-9109AC16622C}" destId="{EA425101-FD67-4B49-970D-D443858C989E}" srcOrd="2" destOrd="0" parTransId="{9FE931D5-598C-4925-849A-2EFA594FD266}" sibTransId="{5E32DADE-8639-4E21-BDBF-1C0C5B3F4E15}"/>
    <dgm:cxn modelId="{11A873BB-57EE-4B03-9ECC-E01FCC82690E}" type="presOf" srcId="{45950783-C9C1-428A-8700-3E6CB32AE711}" destId="{1E55F9B9-078E-4D9A-8BE5-E392C6B9B928}" srcOrd="0" destOrd="0" presId="urn:microsoft.com/office/officeart/2005/8/layout/bList2"/>
    <dgm:cxn modelId="{549F49A0-94F7-46E1-BBB4-382A1DABAC48}" type="presOf" srcId="{A5581CFB-48F9-4BD0-A51F-6608E2C2CAFD}" destId="{4F40EA2E-EBF7-465B-AE29-AFF788E73453}" srcOrd="1" destOrd="0" presId="urn:microsoft.com/office/officeart/2005/8/layout/bList2"/>
    <dgm:cxn modelId="{27A5859C-CAA2-4073-9872-DC0187DEB4C4}" type="presOf" srcId="{A5581CFB-48F9-4BD0-A51F-6608E2C2CAFD}" destId="{F54ECACD-66CA-4F84-849B-20F8BA810004}" srcOrd="0" destOrd="0" presId="urn:microsoft.com/office/officeart/2005/8/layout/bList2"/>
    <dgm:cxn modelId="{BFFB3057-B068-4E30-8ACA-FD0CAA2A7FC5}" srcId="{1DC9D21B-A47B-4A2C-B6EF-9109AC16622C}" destId="{A5581CFB-48F9-4BD0-A51F-6608E2C2CAFD}" srcOrd="0" destOrd="0" parTransId="{509599F2-59F3-434E-A718-F201DB37D51F}" sibTransId="{27377450-DDFA-47A8-AC9B-65A057379E45}"/>
    <dgm:cxn modelId="{E27D5707-9528-4F0B-9CF4-442D92EC198A}" type="presOf" srcId="{1E0DE6EF-B045-4997-AB67-668F2CCF25E9}" destId="{68027181-E32D-4CD2-839B-1C4C2C1CC333}" srcOrd="1" destOrd="0" presId="urn:microsoft.com/office/officeart/2005/8/layout/bList2"/>
    <dgm:cxn modelId="{36B099C3-4A96-48BB-9E2A-D89B862EBA02}" type="presOf" srcId="{EA425101-FD67-4B49-970D-D443858C989E}" destId="{4846F102-50BD-4A4D-8CF3-576A2DAC73D0}" srcOrd="0" destOrd="0" presId="urn:microsoft.com/office/officeart/2005/8/layout/bList2"/>
    <dgm:cxn modelId="{525147D0-22E0-40DF-B1E7-667C2D85FB6A}" srcId="{1DC9D21B-A47B-4A2C-B6EF-9109AC16622C}" destId="{1E0DE6EF-B045-4997-AB67-668F2CCF25E9}" srcOrd="1" destOrd="0" parTransId="{E888D0B9-D53A-4B17-8490-F5AE091CDC19}" sibTransId="{115F62D7-93CB-4632-A434-BE26D4E791AE}"/>
    <dgm:cxn modelId="{3C1E7A26-431A-41A7-8683-7EC0F9DD4B4A}" srcId="{A5581CFB-48F9-4BD0-A51F-6608E2C2CAFD}" destId="{45950783-C9C1-428A-8700-3E6CB32AE711}" srcOrd="0" destOrd="0" parTransId="{E5A1D481-53BA-4FEE-BC8A-BB0FDCEC6D5C}" sibTransId="{053D7CDD-D31A-43BF-95C0-D5733B511A82}"/>
    <dgm:cxn modelId="{A6885D2C-B917-466F-8C25-304E2A7DBFAE}" type="presParOf" srcId="{414831BC-87F1-41F7-B19E-A29BF7D3D2C3}" destId="{3D34F794-A15F-4DAF-9284-5215F2D9C27B}" srcOrd="0" destOrd="0" presId="urn:microsoft.com/office/officeart/2005/8/layout/bList2"/>
    <dgm:cxn modelId="{917F72F4-635F-4E25-A19E-BCE756693AB8}" type="presParOf" srcId="{3D34F794-A15F-4DAF-9284-5215F2D9C27B}" destId="{1E55F9B9-078E-4D9A-8BE5-E392C6B9B928}" srcOrd="0" destOrd="0" presId="urn:microsoft.com/office/officeart/2005/8/layout/bList2"/>
    <dgm:cxn modelId="{968EADAE-0E2F-4350-89C3-19A26EF8B3A2}" type="presParOf" srcId="{3D34F794-A15F-4DAF-9284-5215F2D9C27B}" destId="{F54ECACD-66CA-4F84-849B-20F8BA810004}" srcOrd="1" destOrd="0" presId="urn:microsoft.com/office/officeart/2005/8/layout/bList2"/>
    <dgm:cxn modelId="{4560C3BB-FA1F-4FBB-8390-F3E210D37FE3}" type="presParOf" srcId="{3D34F794-A15F-4DAF-9284-5215F2D9C27B}" destId="{4F40EA2E-EBF7-465B-AE29-AFF788E73453}" srcOrd="2" destOrd="0" presId="urn:microsoft.com/office/officeart/2005/8/layout/bList2"/>
    <dgm:cxn modelId="{FB07BFFB-D825-4A0E-A8E9-BE12BECA05B6}" type="presParOf" srcId="{3D34F794-A15F-4DAF-9284-5215F2D9C27B}" destId="{A4BD1368-FCB5-4A6E-B961-0D0B1D180074}" srcOrd="3" destOrd="0" presId="urn:microsoft.com/office/officeart/2005/8/layout/bList2"/>
    <dgm:cxn modelId="{67CE157E-BB22-4F6A-BA51-4700D7A35320}" type="presParOf" srcId="{414831BC-87F1-41F7-B19E-A29BF7D3D2C3}" destId="{9DDF2CF1-0A8A-4572-ADBA-053B28870781}" srcOrd="1" destOrd="0" presId="urn:microsoft.com/office/officeart/2005/8/layout/bList2"/>
    <dgm:cxn modelId="{F0E4C49F-40F2-4BF4-841C-90F51612E588}" type="presParOf" srcId="{414831BC-87F1-41F7-B19E-A29BF7D3D2C3}" destId="{73AF412D-4030-459F-BDC0-98D9B0BD6742}" srcOrd="2" destOrd="0" presId="urn:microsoft.com/office/officeart/2005/8/layout/bList2"/>
    <dgm:cxn modelId="{893E635A-D836-4C0F-B2D1-471DC42356FB}" type="presParOf" srcId="{73AF412D-4030-459F-BDC0-98D9B0BD6742}" destId="{9809A425-E70B-47F3-9C4A-3F78FAE00E72}" srcOrd="0" destOrd="0" presId="urn:microsoft.com/office/officeart/2005/8/layout/bList2"/>
    <dgm:cxn modelId="{5030B32F-150F-4765-8A41-ACA86C8FFB58}" type="presParOf" srcId="{73AF412D-4030-459F-BDC0-98D9B0BD6742}" destId="{50FA2CA8-83F3-4AAB-A1B8-A9739215253E}" srcOrd="1" destOrd="0" presId="urn:microsoft.com/office/officeart/2005/8/layout/bList2"/>
    <dgm:cxn modelId="{3B542614-EE19-4F7F-9DB7-300E7AED03BF}" type="presParOf" srcId="{73AF412D-4030-459F-BDC0-98D9B0BD6742}" destId="{68027181-E32D-4CD2-839B-1C4C2C1CC333}" srcOrd="2" destOrd="0" presId="urn:microsoft.com/office/officeart/2005/8/layout/bList2"/>
    <dgm:cxn modelId="{AF608588-C930-4D99-9630-DD2006E86652}" type="presParOf" srcId="{73AF412D-4030-459F-BDC0-98D9B0BD6742}" destId="{F723AB6D-40A4-49B0-8FB8-82EE88527C54}" srcOrd="3" destOrd="0" presId="urn:microsoft.com/office/officeart/2005/8/layout/bList2"/>
    <dgm:cxn modelId="{CBCAC505-E88D-4964-845E-6F7ED3927C8A}" type="presParOf" srcId="{414831BC-87F1-41F7-B19E-A29BF7D3D2C3}" destId="{83EE4893-AAB2-408B-B73A-DC685980FBDB}" srcOrd="3" destOrd="0" presId="urn:microsoft.com/office/officeart/2005/8/layout/bList2"/>
    <dgm:cxn modelId="{440D17EC-0E6F-4FC4-9B76-B4BCB9AAAD3F}" type="presParOf" srcId="{414831BC-87F1-41F7-B19E-A29BF7D3D2C3}" destId="{C12DE960-669F-49FC-AC0B-E90BBE4896D7}" srcOrd="4" destOrd="0" presId="urn:microsoft.com/office/officeart/2005/8/layout/bList2"/>
    <dgm:cxn modelId="{732A1010-7A39-4E8C-9D83-58F215F1B83A}" type="presParOf" srcId="{C12DE960-669F-49FC-AC0B-E90BBE4896D7}" destId="{6AF37667-0EA4-4C7F-95AD-769CB1E9448C}" srcOrd="0" destOrd="0" presId="urn:microsoft.com/office/officeart/2005/8/layout/bList2"/>
    <dgm:cxn modelId="{AA0D3FAE-729F-4FAA-BB44-DB3CD41551FD}" type="presParOf" srcId="{C12DE960-669F-49FC-AC0B-E90BBE4896D7}" destId="{4846F102-50BD-4A4D-8CF3-576A2DAC73D0}" srcOrd="1" destOrd="0" presId="urn:microsoft.com/office/officeart/2005/8/layout/bList2"/>
    <dgm:cxn modelId="{EECCC79E-BB6F-49C3-8FE1-682BE907AFE1}" type="presParOf" srcId="{C12DE960-669F-49FC-AC0B-E90BBE4896D7}" destId="{63B1E2EB-4749-46E8-AF1A-573077D0F33E}" srcOrd="2" destOrd="0" presId="urn:microsoft.com/office/officeart/2005/8/layout/bList2"/>
    <dgm:cxn modelId="{703379A7-882D-491D-853C-3093A237F2C1}" type="presParOf" srcId="{C12DE960-669F-49FC-AC0B-E90BBE4896D7}" destId="{3A658586-28D8-4235-952D-7AE7E91FBCF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7B9FB-9312-463D-AD96-FDC36691C9D4}">
      <dsp:nvSpPr>
        <dsp:cNvPr id="0" name=""/>
        <dsp:cNvSpPr/>
      </dsp:nvSpPr>
      <dsp:spPr>
        <a:xfrm>
          <a:off x="0" y="129829"/>
          <a:ext cx="8229600" cy="1158299"/>
        </a:xfrm>
        <a:prstGeom prst="roundRect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innerShdw blurRad="114300">
            <a:prstClr val="black"/>
          </a:inn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Объективные</a:t>
          </a:r>
          <a:endParaRPr lang="ru-RU" sz="31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543" y="186372"/>
        <a:ext cx="8116514" cy="1045213"/>
      </dsp:txXfrm>
    </dsp:sp>
    <dsp:sp modelId="{0A8E219B-6DF9-45D1-92C2-61D92F756DDF}">
      <dsp:nvSpPr>
        <dsp:cNvPr id="0" name=""/>
        <dsp:cNvSpPr/>
      </dsp:nvSpPr>
      <dsp:spPr>
        <a:xfrm>
          <a:off x="0" y="1288129"/>
          <a:ext cx="8229600" cy="1002418"/>
        </a:xfrm>
        <a:prstGeom prst="rect">
          <a:avLst/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связанные с закономерностями и особенностями мирового экономического развития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1288129"/>
        <a:ext cx="8229600" cy="1002418"/>
      </dsp:txXfrm>
    </dsp:sp>
    <dsp:sp modelId="{9D167E13-C357-4639-A705-9AE4B6C4B683}">
      <dsp:nvSpPr>
        <dsp:cNvPr id="0" name=""/>
        <dsp:cNvSpPr/>
      </dsp:nvSpPr>
      <dsp:spPr>
        <a:xfrm>
          <a:off x="0" y="2290547"/>
          <a:ext cx="8229600" cy="1158299"/>
        </a:xfrm>
        <a:prstGeom prst="roundRect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innerShdw blurRad="114300">
            <a:prstClr val="black"/>
          </a:inn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Субъективные</a:t>
          </a:r>
          <a:endParaRPr lang="ru-RU" sz="31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543" y="2347090"/>
        <a:ext cx="8116514" cy="1045213"/>
      </dsp:txXfrm>
    </dsp:sp>
    <dsp:sp modelId="{75AAE5F7-AF24-4DA7-B07B-8F7FFDD5B34E}">
      <dsp:nvSpPr>
        <dsp:cNvPr id="0" name=""/>
        <dsp:cNvSpPr/>
      </dsp:nvSpPr>
      <dsp:spPr>
        <a:xfrm>
          <a:off x="0" y="3448847"/>
          <a:ext cx="8229600" cy="947285"/>
        </a:xfrm>
        <a:prstGeom prst="rect">
          <a:avLst/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связанные с особенностями ведения бизнеса в той или иной стране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3448847"/>
        <a:ext cx="8229600" cy="947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850EB-BB67-4D76-94B2-38DC6510F15F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Западной Европе через лизинг в настоящее время осуществляется более 20% инвестиций в производственные фонды. </a:t>
          </a:r>
          <a:endParaRPr lang="ru-RU" sz="15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0905" y="1046"/>
        <a:ext cx="3479899" cy="2087939"/>
      </dsp:txXfrm>
    </dsp:sp>
    <dsp:sp modelId="{2AD71D28-93DB-42F2-A803-0EC798D2C51A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 80% лизингового бизнеса Западной Европы приходится на Великобританию, Германию, Италию и Францию.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8794" y="1046"/>
        <a:ext cx="3479899" cy="2087939"/>
      </dsp:txXfrm>
    </dsp:sp>
    <dsp:sp modelId="{3FB2FC12-6EAE-41CA-87C1-9BEB88919AD2}">
      <dsp:nvSpPr>
        <dsp:cNvPr id="0" name=""/>
        <dsp:cNvSpPr/>
      </dsp:nvSpPr>
      <dsp:spPr>
        <a:xfrm>
          <a:off x="442392" y="2438022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 50% общего объема закупок имущества на европейском рынке лизинговых услуг приходится на автомобили. Остальное приходится на производственное оборудование, морские суда, самолеты, компьютеры.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2392" y="2438022"/>
        <a:ext cx="3479899" cy="2087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DEC5B-8CA0-48B8-91EE-BD056CC6B00C}">
      <dsp:nvSpPr>
        <dsp:cNvPr id="0" name=""/>
        <dsp:cNvSpPr/>
      </dsp:nvSpPr>
      <dsp:spPr>
        <a:xfrm>
          <a:off x="460905" y="1046"/>
          <a:ext cx="3479899" cy="2087939"/>
        </a:xfrm>
        <a:prstGeom prst="rect">
          <a:avLst/>
        </a:prstGeom>
        <a:solidFill>
          <a:schemeClr val="bg2">
            <a:lumMod val="25000"/>
          </a:schemeClr>
        </a:solidFill>
        <a:ln w="55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Наиболее благоприятные условия для лизингового рынка созданы в Великобритании, Германии, Ирландии, Норвегии, США. 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0905" y="1046"/>
        <a:ext cx="3479899" cy="2087939"/>
      </dsp:txXfrm>
    </dsp:sp>
    <dsp:sp modelId="{1AA68192-65CA-442A-A813-46E8DEC73727}">
      <dsp:nvSpPr>
        <dsp:cNvPr id="0" name=""/>
        <dsp:cNvSpPr/>
      </dsp:nvSpPr>
      <dsp:spPr>
        <a:xfrm>
          <a:off x="4288794" y="1046"/>
          <a:ext cx="3479899" cy="2087939"/>
        </a:xfrm>
        <a:prstGeom prst="rect">
          <a:avLst/>
        </a:prstGeom>
        <a:solidFill>
          <a:schemeClr val="bg2">
            <a:lumMod val="50000"/>
          </a:schemeClr>
        </a:solidFill>
        <a:ln w="55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 российском рынке наблюдается увеличение количества источников финансирования лизинговых компаний.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8794" y="1046"/>
        <a:ext cx="3479899" cy="2087939"/>
      </dsp:txXfrm>
    </dsp:sp>
    <dsp:sp modelId="{548B522A-41A6-402F-86BE-05FA9F16DA8E}">
      <dsp:nvSpPr>
        <dsp:cNvPr id="0" name=""/>
        <dsp:cNvSpPr/>
      </dsp:nvSpPr>
      <dsp:spPr>
        <a:xfrm>
          <a:off x="460905" y="2436975"/>
          <a:ext cx="3479899" cy="2087939"/>
        </a:xfrm>
        <a:prstGeom prst="rect">
          <a:avLst/>
        </a:prstGeom>
        <a:solidFill>
          <a:schemeClr val="bg2">
            <a:lumMod val="75000"/>
          </a:schemeClr>
        </a:solidFill>
        <a:ln w="55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западных компаний в последние годы наметилась общая тенденция, заключающаяся в сосредоточении внимания на той деятельности, ради которой предприятие и было создано. 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0905" y="2436975"/>
        <a:ext cx="3479899" cy="2087939"/>
      </dsp:txXfrm>
    </dsp:sp>
    <dsp:sp modelId="{26227AE8-C95C-4569-BAEA-30FF41097AB9}">
      <dsp:nvSpPr>
        <dsp:cNvPr id="0" name=""/>
        <dsp:cNvSpPr/>
      </dsp:nvSpPr>
      <dsp:spPr>
        <a:xfrm>
          <a:off x="4288794" y="2436975"/>
          <a:ext cx="3479899" cy="2087939"/>
        </a:xfrm>
        <a:prstGeom prst="rect">
          <a:avLst/>
        </a:prstGeom>
        <a:solidFill>
          <a:schemeClr val="bg2">
            <a:lumMod val="90000"/>
          </a:schemeClr>
        </a:solidFill>
        <a:ln w="55000" cap="flat" cmpd="thickThin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Европе одно из ведущих мест по объему лизинговых операций занимает Франция. На долю трех стран — Франции, Германии и Великобритании приходится около 75% объема лизинга оборудования во всей Европе, включая и Восточную Европу.</a:t>
          </a:r>
          <a:endParaRPr lang="ru-RU" sz="1400" b="1" kern="1200" dirty="0">
            <a:solidFill>
              <a:schemeClr val="bg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8794" y="2436975"/>
        <a:ext cx="3479899" cy="2087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1AC48-7ADB-4842-9A6E-09499D4DB406}">
      <dsp:nvSpPr>
        <dsp:cNvPr id="0" name=""/>
        <dsp:cNvSpPr/>
      </dsp:nvSpPr>
      <dsp:spPr>
        <a:xfrm>
          <a:off x="2571" y="85943"/>
          <a:ext cx="2507456" cy="7224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Великобритания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71" y="85943"/>
        <a:ext cx="2507456" cy="722439"/>
      </dsp:txXfrm>
    </dsp:sp>
    <dsp:sp modelId="{7F0F09FC-5B5C-4139-80C4-BC4145C0B689}">
      <dsp:nvSpPr>
        <dsp:cNvPr id="0" name=""/>
        <dsp:cNvSpPr/>
      </dsp:nvSpPr>
      <dsp:spPr>
        <a:xfrm>
          <a:off x="2571" y="808383"/>
          <a:ext cx="2507456" cy="363163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Высокоразвитая система лизинговых операций;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 последние годы налоговые льготы для лизинговых компаний были существенно снижены;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нормативная база не поощряет предоставление налоговых освобождений по лизинговым операциям, ориентированным на оказание лизинговых услуг за пределами Соединенного Королевства.</a:t>
          </a:r>
          <a:endParaRPr lang="ru-RU" sz="1200" kern="1200" dirty="0"/>
        </a:p>
      </dsp:txBody>
      <dsp:txXfrm>
        <a:off x="2571" y="808383"/>
        <a:ext cx="2507456" cy="3631635"/>
      </dsp:txXfrm>
    </dsp:sp>
    <dsp:sp modelId="{29E1643B-01A7-4B85-803D-A19E90A0F8B2}">
      <dsp:nvSpPr>
        <dsp:cNvPr id="0" name=""/>
        <dsp:cNvSpPr/>
      </dsp:nvSpPr>
      <dsp:spPr>
        <a:xfrm>
          <a:off x="2861071" y="85943"/>
          <a:ext cx="2507456" cy="722439"/>
        </a:xfrm>
        <a:prstGeom prst="rect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shade val="15000"/>
                <a:satMod val="180000"/>
              </a:schemeClr>
            </a:gs>
            <a:gs pos="50000">
              <a:schemeClr val="accent4">
                <a:hueOff val="8617942"/>
                <a:satOff val="-21801"/>
                <a:lumOff val="980"/>
                <a:alphaOff val="0"/>
                <a:shade val="45000"/>
                <a:satMod val="170000"/>
              </a:schemeClr>
            </a:gs>
            <a:gs pos="70000">
              <a:schemeClr val="accent4">
                <a:hueOff val="8617942"/>
                <a:satOff val="-21801"/>
                <a:lumOff val="98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8617942"/>
              <a:satOff val="-21801"/>
              <a:lumOff val="98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Япония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61071" y="85943"/>
        <a:ext cx="2507456" cy="722439"/>
      </dsp:txXfrm>
    </dsp:sp>
    <dsp:sp modelId="{801E6133-3785-460C-B6B2-9302DC4B42D6}">
      <dsp:nvSpPr>
        <dsp:cNvPr id="0" name=""/>
        <dsp:cNvSpPr/>
      </dsp:nvSpPr>
      <dsp:spPr>
        <a:xfrm>
          <a:off x="2861071" y="808383"/>
          <a:ext cx="2507456" cy="3631635"/>
        </a:xfrm>
        <a:prstGeom prst="rect">
          <a:avLst/>
        </a:prstGeom>
        <a:solidFill>
          <a:schemeClr val="accent4">
            <a:tint val="40000"/>
            <a:alpha val="90000"/>
            <a:hueOff val="9024703"/>
            <a:satOff val="-24697"/>
            <a:lumOff val="-86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9024703"/>
              <a:satOff val="-24697"/>
              <a:lumOff val="-86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Лизинговые компании активно работают на международном рынке лизинговых услуг;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 последние годы крупнейшие из них открыли офисы в Нью-Йорке, Лондоне, Гонконге, Сингапуре и других странах Юго-Восточной Азии;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компании активно выходят на европейский и американский рынки лизинговых услуг.</a:t>
          </a:r>
          <a:endParaRPr lang="ru-RU" sz="1200" kern="1200" dirty="0"/>
        </a:p>
      </dsp:txBody>
      <dsp:txXfrm>
        <a:off x="2861071" y="808383"/>
        <a:ext cx="2507456" cy="3631635"/>
      </dsp:txXfrm>
    </dsp:sp>
    <dsp:sp modelId="{E6870B9B-214A-4FEB-ABE4-7EDBB18B9816}">
      <dsp:nvSpPr>
        <dsp:cNvPr id="0" name=""/>
        <dsp:cNvSpPr/>
      </dsp:nvSpPr>
      <dsp:spPr>
        <a:xfrm>
          <a:off x="5719571" y="85943"/>
          <a:ext cx="2507456" cy="722439"/>
        </a:xfrm>
        <a:prstGeom prst="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shade val="15000"/>
                <a:satMod val="180000"/>
              </a:schemeClr>
            </a:gs>
            <a:gs pos="50000">
              <a:schemeClr val="accent4">
                <a:hueOff val="17235884"/>
                <a:satOff val="-43603"/>
                <a:lumOff val="1960"/>
                <a:alphaOff val="0"/>
                <a:shade val="45000"/>
                <a:satMod val="170000"/>
              </a:schemeClr>
            </a:gs>
            <a:gs pos="70000">
              <a:schemeClr val="accent4">
                <a:hueOff val="17235884"/>
                <a:satOff val="-43603"/>
                <a:lumOff val="196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17235884"/>
              <a:satOff val="-43603"/>
              <a:lumOff val="196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Австралия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19571" y="85943"/>
        <a:ext cx="2507456" cy="722439"/>
      </dsp:txXfrm>
    </dsp:sp>
    <dsp:sp modelId="{0C25EC8A-1219-430F-B16B-C91C4729335A}">
      <dsp:nvSpPr>
        <dsp:cNvPr id="0" name=""/>
        <dsp:cNvSpPr/>
      </dsp:nvSpPr>
      <dsp:spPr>
        <a:xfrm>
          <a:off x="5719571" y="808383"/>
          <a:ext cx="2507456" cy="3631635"/>
        </a:xfrm>
        <a:prstGeom prst="rect">
          <a:avLst/>
        </a:prstGeom>
        <a:solidFill>
          <a:schemeClr val="accent4">
            <a:tint val="40000"/>
            <a:alpha val="90000"/>
            <a:hueOff val="18049406"/>
            <a:satOff val="-49393"/>
            <a:lumOff val="-171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8049406"/>
              <a:satOff val="-49393"/>
              <a:lumOff val="-171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Лизинг, ориентированный в основном на обслуживание внутреннего рынка, а также лизинг с дополнительным рычагом в отношении недвижимости городского значения и строительства муниципального жилья;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большое значение придается пакету документов, определяющих условия банковского кредитования коммерческой и жилой недвижимости, в том числе ипотечного кредитования физических лиц.</a:t>
          </a:r>
          <a:endParaRPr lang="ru-RU" sz="1200" kern="1200" dirty="0"/>
        </a:p>
      </dsp:txBody>
      <dsp:txXfrm>
        <a:off x="5719571" y="808383"/>
        <a:ext cx="2507456" cy="36316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5F9B9-078E-4D9A-8BE5-E392C6B9B928}">
      <dsp:nvSpPr>
        <dsp:cNvPr id="0" name=""/>
        <dsp:cNvSpPr/>
      </dsp:nvSpPr>
      <dsp:spPr>
        <a:xfrm>
          <a:off x="82342" y="1155774"/>
          <a:ext cx="2402387" cy="2523414"/>
        </a:xfrm>
        <a:prstGeom prst="round2SameRect">
          <a:avLst>
            <a:gd name="adj1" fmla="val 8000"/>
            <a:gd name="adj2" fmla="val 0"/>
          </a:avLst>
        </a:prstGeom>
        <a:solidFill>
          <a:schemeClr val="accent4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создать равные условия хозяйствования для всех лизинговых компаний независимо от принадлежности, не допуская необоснованный отказ в предоставлении кредитных ресурсов, исключив при этом принцип избирательности</a:t>
          </a:r>
          <a:endParaRPr lang="ru-RU" sz="1200" b="1" kern="1200" dirty="0"/>
        </a:p>
      </dsp:txBody>
      <dsp:txXfrm>
        <a:off x="138633" y="1212065"/>
        <a:ext cx="2289805" cy="2467123"/>
      </dsp:txXfrm>
    </dsp:sp>
    <dsp:sp modelId="{4F40EA2E-EBF7-465B-AE29-AFF788E73453}">
      <dsp:nvSpPr>
        <dsp:cNvPr id="0" name=""/>
        <dsp:cNvSpPr/>
      </dsp:nvSpPr>
      <dsp:spPr>
        <a:xfrm>
          <a:off x="82342" y="3676055"/>
          <a:ext cx="2402387" cy="7711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Равные условия хозяйствования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2342" y="3676055"/>
        <a:ext cx="1691822" cy="771132"/>
      </dsp:txXfrm>
    </dsp:sp>
    <dsp:sp modelId="{A4BD1368-FCB5-4A6E-B961-0D0B1D180074}">
      <dsp:nvSpPr>
        <dsp:cNvPr id="0" name=""/>
        <dsp:cNvSpPr/>
      </dsp:nvSpPr>
      <dsp:spPr>
        <a:xfrm>
          <a:off x="1738538" y="3685126"/>
          <a:ext cx="840835" cy="84083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9A425-E70B-47F3-9C4A-3F78FAE00E72}">
      <dsp:nvSpPr>
        <dsp:cNvPr id="0" name=""/>
        <dsp:cNvSpPr/>
      </dsp:nvSpPr>
      <dsp:spPr>
        <a:xfrm>
          <a:off x="2890671" y="75655"/>
          <a:ext cx="2402387" cy="2311496"/>
        </a:xfrm>
        <a:prstGeom prst="round2SameRect">
          <a:avLst>
            <a:gd name="adj1" fmla="val 8000"/>
            <a:gd name="adj2" fmla="val 0"/>
          </a:avLst>
        </a:prstGeom>
        <a:solidFill>
          <a:schemeClr val="accent4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3970" tIns="41910" rIns="13970" bIns="1397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b="1" kern="1200" dirty="0" smtClean="0"/>
            <a:t>совершенствовать методологию налогообложения юридических лиц – участников лизинговой сделки путём снижения ставки налога на прибыль лизингодателя, что позволит увеличить собственные источники финансирования проектов и привлечь потенциальных клиентов в виде предприятий малого и среднего бизнеса</a:t>
          </a:r>
          <a:endParaRPr lang="ru-RU" sz="1050" b="1" kern="1200" dirty="0"/>
        </a:p>
      </dsp:txBody>
      <dsp:txXfrm>
        <a:off x="2944832" y="129816"/>
        <a:ext cx="2294065" cy="2257335"/>
      </dsp:txXfrm>
    </dsp:sp>
    <dsp:sp modelId="{68027181-E32D-4CD2-839B-1C4C2C1CC333}">
      <dsp:nvSpPr>
        <dsp:cNvPr id="0" name=""/>
        <dsp:cNvSpPr/>
      </dsp:nvSpPr>
      <dsp:spPr>
        <a:xfrm>
          <a:off x="2890671" y="2451918"/>
          <a:ext cx="2402387" cy="7711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Методология налогообложения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90671" y="2451918"/>
        <a:ext cx="1691822" cy="771132"/>
      </dsp:txXfrm>
    </dsp:sp>
    <dsp:sp modelId="{F723AB6D-40A4-49B0-8FB8-82EE88527C54}">
      <dsp:nvSpPr>
        <dsp:cNvPr id="0" name=""/>
        <dsp:cNvSpPr/>
      </dsp:nvSpPr>
      <dsp:spPr>
        <a:xfrm>
          <a:off x="4618854" y="2523923"/>
          <a:ext cx="840835" cy="84083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37667-0EA4-4C7F-95AD-769CB1E9448C}">
      <dsp:nvSpPr>
        <dsp:cNvPr id="0" name=""/>
        <dsp:cNvSpPr/>
      </dsp:nvSpPr>
      <dsp:spPr>
        <a:xfrm>
          <a:off x="5698975" y="867186"/>
          <a:ext cx="2402387" cy="2659653"/>
        </a:xfrm>
        <a:prstGeom prst="round2SameRect">
          <a:avLst>
            <a:gd name="adj1" fmla="val 8000"/>
            <a:gd name="adj2" fmla="val 0"/>
          </a:avLst>
        </a:prstGeom>
        <a:solidFill>
          <a:schemeClr val="accent4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3970" tIns="41910" rIns="13970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/>
            <a:t>унифицировать белорусско-российское законодательство: разрешить участие физических лиц в лизинговой деятельности в качестве лизингополучателей, что позволит вовлечь в инвестиционный процесс денежные средства населения и увеличить сбыт продукции отечественных производителей</a:t>
          </a:r>
          <a:endParaRPr lang="ru-RU" sz="1100" b="1" kern="1200" dirty="0"/>
        </a:p>
      </dsp:txBody>
      <dsp:txXfrm>
        <a:off x="5755266" y="923477"/>
        <a:ext cx="2289805" cy="2603362"/>
      </dsp:txXfrm>
    </dsp:sp>
    <dsp:sp modelId="{63B1E2EB-4749-46E8-AF1A-573077D0F33E}">
      <dsp:nvSpPr>
        <dsp:cNvPr id="0" name=""/>
        <dsp:cNvSpPr/>
      </dsp:nvSpPr>
      <dsp:spPr>
        <a:xfrm>
          <a:off x="5698975" y="3604046"/>
          <a:ext cx="2402387" cy="7711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Белорусско-российское законодательство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98975" y="3604046"/>
        <a:ext cx="1691822" cy="771132"/>
      </dsp:txXfrm>
    </dsp:sp>
    <dsp:sp modelId="{3A658586-28D8-4235-952D-7AE7E91FBCF0}">
      <dsp:nvSpPr>
        <dsp:cNvPr id="0" name=""/>
        <dsp:cNvSpPr/>
      </dsp:nvSpPr>
      <dsp:spPr>
        <a:xfrm>
          <a:off x="7388764" y="3676058"/>
          <a:ext cx="840835" cy="84083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16A85-1A94-426B-B4B3-1A84608E47BC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80802-C75C-46F9-9FB2-C0422937D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93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80802-C75C-46F9-9FB2-C0422937D5CA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65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02B236-A3E9-4328-96F5-34FF4F2558A6}" type="datetimeFigureOut">
              <a:rPr lang="ru-RU" smtClean="0"/>
              <a:t>01.06.2014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464B46-1ADE-45D8-BC80-DC34ED1697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132440" cy="2045785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Дисциплина «Экономика и управление </a:t>
            </a:r>
            <a:r>
              <a:rPr lang="ru-RU" sz="3600" dirty="0" err="1" smtClean="0"/>
              <a:t>ВЭД</a:t>
            </a:r>
            <a:r>
              <a:rPr lang="ru-RU" sz="3600" dirty="0" smtClean="0"/>
              <a:t>»</a:t>
            </a:r>
            <a:br>
              <a:rPr lang="ru-RU" sz="36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200" dirty="0" smtClean="0"/>
              <a:t>Л</a:t>
            </a:r>
            <a:r>
              <a:rPr lang="ru-RU" sz="3200" dirty="0" smtClean="0"/>
              <a:t>ектор: </a:t>
            </a:r>
            <a:r>
              <a:rPr lang="ru-RU" sz="3200" dirty="0" err="1" smtClean="0"/>
              <a:t>Геврасева</a:t>
            </a:r>
            <a:r>
              <a:rPr lang="ru-RU" sz="3200" dirty="0" smtClean="0"/>
              <a:t> </a:t>
            </a:r>
            <a:r>
              <a:rPr lang="ru-RU" sz="3200" dirty="0" err="1" smtClean="0"/>
              <a:t>А.П</a:t>
            </a:r>
            <a:r>
              <a:rPr lang="ru-RU" sz="3200" dirty="0" smtClean="0"/>
              <a:t>., к.э.н., доцент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966" y="2420888"/>
            <a:ext cx="4261824" cy="336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03494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Состояние международного лизинга в пострановом разрезе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1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146384"/>
            <a:ext cx="3816424" cy="255564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акты, регулирующие лизинг в Республике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Беларусь</a:t>
            </a:r>
          </a:p>
          <a:p>
            <a:pPr marL="109728" indent="0" algn="ctr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Гражданский </a:t>
            </a:r>
            <a:r>
              <a:rPr lang="ru-RU" sz="2000" b="1" dirty="0"/>
              <a:t>кодекс Республики Беларусь </a:t>
            </a:r>
          </a:p>
          <a:p>
            <a:pPr marL="109728" indent="0">
              <a:buNone/>
            </a:pPr>
            <a:r>
              <a:rPr lang="ru-RU" sz="2000" dirty="0"/>
              <a:t>    </a:t>
            </a:r>
            <a:r>
              <a:rPr lang="ru-RU" sz="1600" dirty="0"/>
              <a:t>от 7 декабря 1998 г. № 218-3 (глава 34 параграф 6)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/>
              <a:t>Положение о лизинге утвержденное Постановлением Совета Министров Республики Беларусь </a:t>
            </a:r>
          </a:p>
          <a:p>
            <a:pPr marL="109728" indent="0">
              <a:buNone/>
            </a:pPr>
            <a:r>
              <a:rPr lang="ru-RU" dirty="0"/>
              <a:t>  </a:t>
            </a:r>
            <a:r>
              <a:rPr lang="ru-RU" sz="1600" dirty="0"/>
              <a:t>от 04.06.2010 г. N 865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организации лизинга во внешнеэкономической деятельности Республики Беларусь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3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109728" indent="0" algn="ctr">
              <a:buNone/>
            </a:pP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решении вопроса о целесообразности использования лизинга  компания должна сравнить лизинг с другими методами финансирования: покупкой или займом. </a:t>
            </a:r>
          </a:p>
          <a:p>
            <a:pPr marL="109728" indent="0" algn="ctr"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Программно-целевой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в управлении лизингом во внешнеэкономической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Республики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Беларусь: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сроками  и имеющимися ресурсами целевых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программ;</a:t>
            </a:r>
          </a:p>
          <a:p>
            <a:pPr algn="ctr">
              <a:buFont typeface="Wingdings" pitchFamily="2" charset="2"/>
              <a:buChar char="v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требует выделения роли конкретной подсистемы.</a:t>
            </a:r>
          </a:p>
          <a:p>
            <a:pPr marL="109728" indent="0">
              <a:buNone/>
            </a:pPr>
            <a:endParaRPr lang="ru-RU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44016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Программно-целевой метод в управлении лизингом во внешнеэкономической деятельности Республики Беларусь</a:t>
            </a:r>
          </a:p>
        </p:txBody>
      </p:sp>
    </p:spTree>
    <p:extLst>
      <p:ext uri="{BB962C8B-B14F-4D97-AF65-F5344CB8AC3E}">
        <p14:creationId xmlns:p14="http://schemas.microsoft.com/office/powerpoint/2010/main" val="16285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99010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дальнейшего стимулирования развития лизинга в республике необходимо:</a:t>
            </a:r>
          </a:p>
        </p:txBody>
      </p:sp>
    </p:spTree>
    <p:extLst>
      <p:ext uri="{BB962C8B-B14F-4D97-AF65-F5344CB8AC3E}">
        <p14:creationId xmlns:p14="http://schemas.microsoft.com/office/powerpoint/2010/main" val="31238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В нашей стране лизинг рассматривается органами государственного управления как одна из форм привлечения инвестиций в деятельность предприятий в условиях ограниченности инвестиционных ресурсов, также имеющая широкую перспективу в решении проблем технического перевооружения и сбыта продукции отечественного машиностроения, в том числе и на экспорт.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 algn="ctr">
              <a:buNone/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За 2010 год рынок лизинга в Республике Беларусь вырос по отношению к 2009 году на 144%. Приведенные данные позволяют предположить, что лизинговый рынок пережил свое максимальное падение в 2009 году и в 2010 наметились тенденции повсеместного роста объема заключаемых договоров. </a:t>
            </a:r>
          </a:p>
          <a:p>
            <a:pPr marL="109728" indent="0" algn="ctr"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состояния и развития лизинга во внешнеэкономической деятельности Республики Беларусь (Гомельской области) за последние годы</a:t>
            </a:r>
          </a:p>
        </p:txBody>
      </p:sp>
    </p:spTree>
    <p:extLst>
      <p:ext uri="{BB962C8B-B14F-4D97-AF65-F5344CB8AC3E}">
        <p14:creationId xmlns:p14="http://schemas.microsoft.com/office/powerpoint/2010/main" val="6046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рынка лизинговых услуг в разрезе объектов лизинга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l="12548" t="9927" r="12407" b="23002"/>
          <a:stretch>
            <a:fillRect/>
          </a:stretch>
        </p:blipFill>
        <p:spPr bwMode="auto">
          <a:xfrm>
            <a:off x="520761" y="1481138"/>
            <a:ext cx="810247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7776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25467"/>
              </p:ext>
            </p:extLst>
          </p:nvPr>
        </p:nvGraphicFramePr>
        <p:xfrm>
          <a:off x="1619672" y="1412776"/>
          <a:ext cx="6767836" cy="482293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383918"/>
                <a:gridCol w="3383918"/>
              </a:tblGrid>
              <a:tr h="438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Вид специализации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Компании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8449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Грузовой транспорт</a:t>
                      </a:r>
                      <a:endParaRPr lang="ru-RU" sz="1100" u="sng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БНБ Лизинг (82%)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8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Интеллектлизинг (77%)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8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Люкслизинг (77%)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8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Лизинг Сервис АЛК (71%)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8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Юнилкомлизинг (70%)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84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Спец. транспорт</a:t>
                      </a:r>
                      <a:endParaRPr lang="ru-RU" sz="1100" u="sng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ВТБ-Лизинг (89%)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8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БПС-Лизинг (77%)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844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Машины и оборудование</a:t>
                      </a:r>
                      <a:endParaRPr lang="ru-RU" sz="1100" u="sng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Промлизинг (100%)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8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Агролизинг (91%)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8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Артлизинг</a:t>
                      </a:r>
                      <a:r>
                        <a:rPr lang="ru-RU" sz="1400" dirty="0">
                          <a:effectLst/>
                        </a:rPr>
                        <a:t> (75%)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Специализация лизинговых компаний в 2010 году </a:t>
            </a:r>
          </a:p>
        </p:txBody>
      </p:sp>
    </p:spTree>
    <p:extLst>
      <p:ext uri="{BB962C8B-B14F-4D97-AF65-F5344CB8AC3E}">
        <p14:creationId xmlns:p14="http://schemas.microsoft.com/office/powerpoint/2010/main" val="28798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1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 приоритетных направлений развития лизинга в Беларуси на 2012 г. рассматривается расширение деятельности ОАО «Промагролизинг» на рынках стран Северной и Южной Америки, Африки и Юго-Восточной Азии.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8776"/>
              </p:ext>
            </p:extLst>
          </p:nvPr>
        </p:nvGraphicFramePr>
        <p:xfrm>
          <a:off x="611560" y="1844824"/>
          <a:ext cx="8208912" cy="4095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36304"/>
                <a:gridCol w="2736304"/>
                <a:gridCol w="2736304"/>
              </a:tblGrid>
              <a:tr h="6515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non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Мозамбик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non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Африка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u="non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Северная и Южная Америка</a:t>
                      </a:r>
                      <a:endParaRPr lang="ru-RU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383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«Промагролизинг» готовит новый лизинговый проект по продвижению белорусской сельскохозяйственной техники на рынок Мозамбика. 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Рассматривается возможность реализации на условиях лизинга в Африку дорожно-строительной техники ОАО</a:t>
                      </a:r>
                      <a:r>
                        <a:rPr kumimoji="0" lang="ru-RU" sz="18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«Амкодор» </a:t>
                      </a:r>
                      <a:r>
                        <a:rPr kumimoji="0" lang="ru-RU" sz="18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продукции ОАО «МАЗ», а также ОАО «МЗКТ».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Готовится проект по поставке карьерной техники БелАЗ на условиях лизинга в Чили.</a:t>
                      </a:r>
                      <a:endParaRPr lang="ru-RU" sz="18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0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 Лизинг ИООО</a:t>
            </a:r>
          </a:p>
          <a:p>
            <a:pPr lvl="1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Артлизинг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ЧИУП</a:t>
            </a:r>
          </a:p>
          <a:p>
            <a:pPr lvl="2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Астра ОДО</a:t>
            </a:r>
          </a:p>
          <a:p>
            <a:pPr lvl="3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Дар</a:t>
            </a:r>
          </a:p>
          <a:p>
            <a:pPr lvl="4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Автосельхозремонт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ЧСУП</a:t>
            </a:r>
          </a:p>
          <a:p>
            <a:pPr lvl="5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ВКС Лизинг ОДО</a:t>
            </a:r>
          </a:p>
          <a:p>
            <a:pPr lvl="6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Бизнес-Лизинг ЧЛУП</a:t>
            </a:r>
          </a:p>
          <a:p>
            <a:pPr lvl="7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Паритет-Лизинг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Лизинговые компании в Гомеле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320435"/>
              </p:ext>
            </p:extLst>
          </p:nvPr>
        </p:nvGraphicFramePr>
        <p:xfrm>
          <a:off x="395536" y="980728"/>
          <a:ext cx="8229600" cy="5090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Стартовый капитал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000" b="0" kern="1200" dirty="0" smtClean="0">
                          <a:effectLst/>
                        </a:rPr>
                        <a:t>Нехватка стартового капитала для организации лизинговых компаний как в реальном секторе экономики, так и в банковской сфере.</a:t>
                      </a:r>
                    </a:p>
                    <a:p>
                      <a:r>
                        <a:rPr kumimoji="0" lang="ru-RU" sz="1000" b="0" kern="1200" dirty="0" smtClean="0">
                          <a:effectLst/>
                        </a:rPr>
                        <a:t>Кредитные ресурсы банков формируются главным образом за счет краткосрочных депозитов населения, что может быть расценено как важнейшее неблагоприятное условия развития лизинга.</a:t>
                      </a:r>
                    </a:p>
                    <a:p>
                      <a:r>
                        <a:rPr kumimoji="0" lang="ru-RU" sz="1000" b="0" kern="1200" dirty="0" smtClean="0">
                          <a:effectLst/>
                        </a:rPr>
                        <a:t>Одним из путей финансирования лизинга могло бы стать привлечение зарубежных инвесторов.</a:t>
                      </a:r>
                      <a:endParaRPr lang="ru-RU" sz="1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Финансовое положение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effectLst/>
                        </a:rPr>
                        <a:t>Сложное финансовое положение некоторых белорусских предприятий снижает количество потенциальных лизингополучателей, способных эффективно использовать и рассчитываться по лизинговым платежам.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Система информационного обеспечения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effectLst/>
                        </a:rPr>
                        <a:t>Неразвитость системы информационного обеспечения лизинга, которая предоставляла бы информацию о предложениях лизинговых компаниях, их услуг.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Номенклатура машин и оборудования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effectLst/>
                        </a:rPr>
                        <a:t>В настоящее время номенклатуры машин и оборудования, сдаваемых в аренду в странах СНГ, является сравнительно ограниченным, что сдерживает развитие международного лизинга в Республике Беларусь.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Осведомленность директората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effectLst/>
                        </a:rPr>
                        <a:t>Недостаточная осведомленность директората  собственников компаний о преимуществах лизинга как финансового инструмента.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Квалифицированные кадры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effectLst/>
                        </a:rPr>
                        <a:t>Дефицит квалифицированных кадров, владеющих всеми тонкостями проведения лизинговых операций, вследствие их оттока за рубеж.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Страховая инфраструктура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effectLst/>
                        </a:rPr>
                        <a:t>Недостаточное развитие страховой инфраструктуры (страхование валютных и финансовых рисков, экспортных кредитов и услуг перестрахования).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развития лизинга в Республике Беларусь (Гомельская область)</a:t>
            </a:r>
          </a:p>
        </p:txBody>
      </p:sp>
    </p:spTree>
    <p:extLst>
      <p:ext uri="{BB962C8B-B14F-4D97-AF65-F5344CB8AC3E}">
        <p14:creationId xmlns:p14="http://schemas.microsoft.com/office/powerpoint/2010/main" val="11952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Современное состояние и проблемы развития международного лизинга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966" y="2420888"/>
            <a:ext cx="4261824" cy="336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051940"/>
              </p:ext>
            </p:extLst>
          </p:nvPr>
        </p:nvGraphicFramePr>
        <p:xfrm>
          <a:off x="755576" y="1556792"/>
          <a:ext cx="8229600" cy="43891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45920"/>
                <a:gridCol w="2026488"/>
                <a:gridCol w="1368152"/>
                <a:gridCol w="1656184"/>
                <a:gridCol w="15328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effectLst/>
                        </a:rPr>
                        <a:t>Единое экономическое пространство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effectLst/>
                        </a:rPr>
                        <a:t>Ставка рефинансирования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effectLst/>
                        </a:rPr>
                        <a:t>Спрос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effectLst/>
                        </a:rPr>
                        <a:t>Лизинг промышленного оборудования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effectLst/>
                        </a:rPr>
                        <a:t>Возвратный лизинг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50" kern="1200" dirty="0" smtClean="0">
                          <a:effectLst/>
                        </a:rPr>
                        <a:t>Создание единого экономического пространства Республики Беларусь и России стало толчком к развитию экспортного лизинга, однако это достаточно ужесточило конкуренцию на международном рынке лизинга. Это заставит лизинговые компании действовать более гибко и мобильно, в результате чего рынок лизинга в Республике Беларусь будет совершенствоваться.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effectLst/>
                        </a:rPr>
                        <a:t>Прогнозируемое снижение ставки рефинансирования приведет к уменьшению ставок по лизингу, что активизирует спрос, особенно в сегменте малого и среднего бизнеса как наиболее чувствительного к рыночным изменениям, вследствие чего лизинг станет более привлекательным, чем кредит.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50" kern="1200" dirty="0" smtClean="0">
                          <a:effectLst/>
                        </a:rPr>
                        <a:t>Прогнозируется увеличение спроса на приобретение коммерческой недвижимости в лизинг (например, в Минске ходовым товаром на рынке недвижимости является небольшие по площади офисные помещения и они достаточно быстро раскупаются в строящихся бизнес-центрах).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effectLst/>
                        </a:rPr>
                        <a:t>Развитие лизинга промышленного оборудование, так как лизинговые платежи включаются в себестоимость производимой продукции, что означает уменьшение налогооблагаемой базы по налогу на прибыль.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900" kern="1200" dirty="0" smtClean="0">
                          <a:effectLst/>
                        </a:rPr>
                        <a:t>Развитие возвратного лизинга, так как у возвратного лизинга перед кредитом есть существенное преимущество: расходы по договору лизинга в большинстве случаев значительно ниже, чем выплаты по кредиту, что является более выгодным для малого и среднего бизнеса.</a:t>
                      </a:r>
                    </a:p>
                    <a:p>
                      <a:r>
                        <a:rPr kumimoji="0" lang="ru-RU" sz="900" kern="1200" dirty="0" smtClean="0">
                          <a:effectLst/>
                        </a:rPr>
                        <a:t>Также он позволит снизить налоговую нагрузку предприятий и предоставит возможность компаниям, испытывающим дефицит оборотных средств, улучшить свое финансовое положение.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Несмотря на ряд проблем развития лизинговых услуг во внешнеэкономической деятельности как Гомельской области, так и Республики Беларусь в целом, существует ряд перспектив его развития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80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844825"/>
            <a:ext cx="52075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4471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Факторы, обусловившие появление международного лизинга</a:t>
            </a:r>
            <a:endParaRPr lang="ru-RU" sz="3200" b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99587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958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Прогрессирующий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дефицит капитала на финансовом рынке, влияние которого наиболее сильно испытывают на себе средние и мелкие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компании.</a:t>
            </a:r>
          </a:p>
          <a:p>
            <a:pPr marL="109728" indent="0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Повышение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удельного веса сферы услуг в потребительском спросе, общее перемещение центра тяжести в производстве 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потреблении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товаров на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услуги.</a:t>
            </a:r>
          </a:p>
          <a:p>
            <a:pPr marL="109728" indent="0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Возможность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нейтрализации и управления риском. Финансирование на основе лизинга соответствует основному принципу финансирования –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вложение средств не от своего имени, а через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посредников.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Причины, </a:t>
            </a:r>
            <a:r>
              <a:rPr lang="ru-RU" sz="3200" b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обусловившие появление международного лизинга</a:t>
            </a:r>
            <a:endParaRPr lang="ru-RU" sz="3200" b="0" dirty="0"/>
          </a:p>
        </p:txBody>
      </p:sp>
    </p:spTree>
    <p:extLst>
      <p:ext uri="{BB962C8B-B14F-4D97-AF65-F5344CB8AC3E}">
        <p14:creationId xmlns:p14="http://schemas.microsoft.com/office/powerpoint/2010/main" val="2767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 развития лизинговой деятельности в мире определяется в настоящее время двумя основными тенденциями - ростом конкуренции между кредиторами и мировой экономической и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финансовой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глобализацией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09728" indent="0" algn="ctr">
              <a:buNone/>
            </a:pP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ru-RU" sz="1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 </a:t>
            </a:r>
            <a:r>
              <a:rPr lang="ru-RU" sz="1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конкуренции между кредиторами</a:t>
            </a:r>
            <a:r>
              <a:rPr lang="ru-RU" sz="1800" dirty="0"/>
              <a:t> </a:t>
            </a:r>
          </a:p>
          <a:p>
            <a:pPr marL="109728" indent="0">
              <a:buNone/>
            </a:pPr>
            <a:r>
              <a:rPr lang="ru-RU" sz="1800" dirty="0" smtClean="0"/>
              <a:t>	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Специализация </a:t>
            </a:r>
            <a:endParaRPr lang="ru-RU" sz="1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ru-RU" sz="1800" dirty="0" smtClean="0"/>
              <a:t>		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Консолидация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r>
              <a:rPr lang="ru-RU" sz="1800" dirty="0" smtClean="0"/>
              <a:t>			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Стратегические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союзы </a:t>
            </a:r>
          </a:p>
          <a:p>
            <a:pPr marL="109728" indent="0">
              <a:buNone/>
            </a:pPr>
            <a:r>
              <a:rPr lang="ru-RU" sz="1800" dirty="0" smtClean="0"/>
              <a:t>				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Малые 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банки входят в индустрию 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аренды 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оборудования </a:t>
            </a:r>
          </a:p>
          <a:p>
            <a:pPr marL="109728" indent="0">
              <a:buNone/>
            </a:pPr>
            <a:r>
              <a:rPr lang="ru-RU" sz="1800" dirty="0" smtClean="0"/>
              <a:t>					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продаж </a:t>
            </a:r>
          </a:p>
          <a:p>
            <a:pPr marL="109728" indent="0">
              <a:buNone/>
            </a:pPr>
            <a:r>
              <a:rPr lang="ru-RU" sz="1800" dirty="0" smtClean="0"/>
              <a:t>						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Выпуск/устаревание 						оборудования </a:t>
            </a:r>
            <a:endParaRPr lang="ru-RU" sz="1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Основные тенденции и закономерности развития международного лизинга</a:t>
            </a:r>
            <a:br>
              <a:rPr lang="ru-RU" sz="36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1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финансовый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оперативный</a:t>
            </a:r>
          </a:p>
          <a:p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возвратный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раздельный</a:t>
            </a:r>
          </a:p>
          <a:p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сублизинг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револьверный лизинг</a:t>
            </a:r>
          </a:p>
          <a:p>
            <a:pPr marL="109728" indent="0">
              <a:buNone/>
            </a:pP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Виды международного лизинга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3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1" t="6082" r="28187"/>
          <a:stretch/>
        </p:blipFill>
        <p:spPr>
          <a:xfrm>
            <a:off x="5964072" y="3789040"/>
            <a:ext cx="3193576" cy="336360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Существуют три возможных варианта права применимого к лизинговым операциям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данного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вида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09728" indent="0" algn="ctr"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ru-RU" sz="2000" dirty="0"/>
              <a:t>Право страны, избранное сторонами сделки</a:t>
            </a:r>
            <a:r>
              <a:rPr lang="ru-RU" sz="2000" dirty="0" smtClean="0"/>
              <a:t>.</a:t>
            </a:r>
          </a:p>
          <a:p>
            <a:pPr marL="109728" indent="0"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/>
              <a:t>Оттавская Конвенция УНИДРУА о международном финансовом лизинге</a:t>
            </a:r>
            <a:r>
              <a:rPr lang="ru-RU" sz="2000" dirty="0" smtClean="0"/>
              <a:t>.</a:t>
            </a:r>
          </a:p>
          <a:p>
            <a:pPr marL="109728" indent="0"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/>
              <a:t>Право страны лизингодателя.</a:t>
            </a:r>
            <a:endParaRPr lang="ru-RU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Правовые и институционные основы регулирования международного лизинга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40443"/>
            <a:ext cx="3135437" cy="3068943"/>
          </a:xfrm>
          <a:prstGeom prst="rect">
            <a:avLst/>
          </a:prstGeom>
          <a:effectLst>
            <a:softEdge rad="635000"/>
          </a:effec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829746"/>
              </p:ext>
            </p:extLst>
          </p:nvPr>
        </p:nvGraphicFramePr>
        <p:xfrm>
          <a:off x="425000" y="16288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Современное состояние международного лизинга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735345"/>
              </p:ext>
            </p:extLst>
          </p:nvPr>
        </p:nvGraphicFramePr>
        <p:xfrm>
          <a:off x="683568" y="1412776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Современное состояние международного лизинга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8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50C995-AE84-4406-A669-DD74781974D6}"/>
</file>

<file path=customXml/itemProps2.xml><?xml version="1.0" encoding="utf-8"?>
<ds:datastoreItem xmlns:ds="http://schemas.openxmlformats.org/officeDocument/2006/customXml" ds:itemID="{363C1C27-6E76-451A-89D4-FFF6E1FFAC51}"/>
</file>

<file path=customXml/itemProps3.xml><?xml version="1.0" encoding="utf-8"?>
<ds:datastoreItem xmlns:ds="http://schemas.openxmlformats.org/officeDocument/2006/customXml" ds:itemID="{7FF35A83-25C1-49A4-95CA-AE092431FE9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</TotalTime>
  <Words>1404</Words>
  <Application>Microsoft Office PowerPoint</Application>
  <PresentationFormat>Экран (4:3)</PresentationFormat>
  <Paragraphs>151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Дисциплина «Экономика и управление ВЭД»  Лектор: Геврасева А.П., к.э.н., доцент </vt:lpstr>
      <vt:lpstr>Современное состояние и проблемы развития международного лизинга</vt:lpstr>
      <vt:lpstr>Факторы, обусловившие появление международного лизинга</vt:lpstr>
      <vt:lpstr>Причины, обусловившие появление международного лизинга</vt:lpstr>
      <vt:lpstr>Основные тенденции и закономерности развития международного лизинга </vt:lpstr>
      <vt:lpstr>Виды международного лизинга</vt:lpstr>
      <vt:lpstr>Правовые и институционные основы регулирования международного лизинга</vt:lpstr>
      <vt:lpstr>Современное состояние международного лизинга</vt:lpstr>
      <vt:lpstr> Современное состояние международного лизинга </vt:lpstr>
      <vt:lpstr>Состояние международного лизинга в пострановом разрезе</vt:lpstr>
      <vt:lpstr>Особенности организации лизинга во внешнеэкономической деятельности Республики Беларусь  </vt:lpstr>
      <vt:lpstr>Программно-целевой метод в управлении лизингом во внешнеэкономической деятельности Республики Беларусь</vt:lpstr>
      <vt:lpstr>Для дальнейшего стимулирования развития лизинга в республике необходимо:</vt:lpstr>
      <vt:lpstr>Анализ состояния и развития лизинга во внешнеэкономической деятельности Республики Беларусь (Гомельской области) за последние годы</vt:lpstr>
      <vt:lpstr>Структура рынка лизинговых услуг в разрезе объектов лизинга</vt:lpstr>
      <vt:lpstr>Специализация лизинговых компаний в 2010 году </vt:lpstr>
      <vt:lpstr>  В качестве приоритетных направлений развития лизинга в Беларуси на 2012 г. рассматривается расширение деятельности ОАО «Промагролизинг» на рынках стран Северной и Южной Америки, Африки и Юго-Восточной Азии. </vt:lpstr>
      <vt:lpstr>Лизинговые компании в Гомеле</vt:lpstr>
      <vt:lpstr>Проблемы развития лизинга в Республике Беларусь (Гомельская область)</vt:lpstr>
      <vt:lpstr>Несмотря на ряд проблем развития лизинговых услуг во внешнеэкономической деятельности как Гомельской области, так и Республики Беларусь в целом, существует ряд перспектив его развития: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состояние и проблемы развития международного лизинга</dc:title>
  <dc:creator>Cocon</dc:creator>
  <cp:lastModifiedBy>1</cp:lastModifiedBy>
  <cp:revision>29</cp:revision>
  <dcterms:created xsi:type="dcterms:W3CDTF">2012-12-13T23:04:34Z</dcterms:created>
  <dcterms:modified xsi:type="dcterms:W3CDTF">2014-06-01T11:12:49Z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